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6" r:id="rId4"/>
    <p:sldId id="267" r:id="rId5"/>
    <p:sldId id="268" r:id="rId6"/>
    <p:sldId id="263" r:id="rId7"/>
    <p:sldId id="284" r:id="rId8"/>
    <p:sldId id="289" r:id="rId9"/>
    <p:sldId id="275" r:id="rId10"/>
    <p:sldId id="276" r:id="rId11"/>
    <p:sldId id="264" r:id="rId12"/>
    <p:sldId id="287" r:id="rId13"/>
    <p:sldId id="265" r:id="rId14"/>
    <p:sldId id="277" r:id="rId15"/>
    <p:sldId id="278" r:id="rId16"/>
    <p:sldId id="285" r:id="rId17"/>
    <p:sldId id="279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FF20"/>
    <a:srgbClr val="FF7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40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13/05/01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8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image" Target="../media/image12.jpeg"/><Relationship Id="rId13" Type="http://schemas.openxmlformats.org/officeDocument/2006/relationships/image" Target="../media/image13.png"/><Relationship Id="rId14" Type="http://schemas.openxmlformats.org/officeDocument/2006/relationships/image" Target="cid:52F6D7CA-8CCE-4EAF-A631-8F1C3B5A52B3@ecam.pt" TargetMode="External"/><Relationship Id="rId15" Type="http://schemas.openxmlformats.org/officeDocument/2006/relationships/image" Target="../media/image14.jp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cid:4ADD44FB-0CAE-4C00-9EFC-2812B7F815EF@home" TargetMode="External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oe_fundo_pre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" y="160992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0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912"/>
            <a:ext cx="93183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pic>
        <p:nvPicPr>
          <p:cNvPr id="10" name="Picture 9" descr="Captura de ecrã - 2013-04-27, 12.48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9" y="1314830"/>
            <a:ext cx="3028665" cy="1934273"/>
          </a:xfrm>
          <a:prstGeom prst="rect">
            <a:avLst/>
          </a:prstGeom>
        </p:spPr>
      </p:pic>
      <p:pic>
        <p:nvPicPr>
          <p:cNvPr id="8" name="Picture 7" descr="Captura de ecrã - 2013-04-27, 12.48.3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9"/>
          <a:stretch/>
        </p:blipFill>
        <p:spPr>
          <a:xfrm>
            <a:off x="3483084" y="198705"/>
            <a:ext cx="5028437" cy="3074821"/>
          </a:xfrm>
          <a:prstGeom prst="rect">
            <a:avLst/>
          </a:prstGeom>
        </p:spPr>
      </p:pic>
      <p:pic>
        <p:nvPicPr>
          <p:cNvPr id="12" name="Picture 11" descr="Captura de ecrã - 2013-04-27, 12.48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9" y="4532190"/>
            <a:ext cx="3028665" cy="1934273"/>
          </a:xfrm>
          <a:prstGeom prst="rect">
            <a:avLst/>
          </a:prstGeom>
        </p:spPr>
      </p:pic>
      <p:pic>
        <p:nvPicPr>
          <p:cNvPr id="9" name="Picture 8" descr="Captura de ecrã - 2013-04-27, 12.48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84" y="3377082"/>
            <a:ext cx="5028437" cy="30893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0428" y="6546555"/>
            <a:ext cx="4491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 smtClean="0">
                <a:latin typeface="Arial"/>
                <a:cs typeface="Arial"/>
              </a:rPr>
              <a:t>Estratégia</a:t>
            </a:r>
            <a:r>
              <a:rPr lang="en-US" sz="1100" dirty="0" smtClean="0">
                <a:latin typeface="Arial"/>
                <a:cs typeface="Arial"/>
              </a:rPr>
              <a:t> </a:t>
            </a:r>
            <a:r>
              <a:rPr lang="en-US" sz="1100" dirty="0" err="1" smtClean="0">
                <a:latin typeface="Arial"/>
                <a:cs typeface="Arial"/>
              </a:rPr>
              <a:t>Nacional</a:t>
            </a:r>
            <a:r>
              <a:rPr lang="en-US" sz="1100" dirty="0" smtClean="0">
                <a:latin typeface="Arial"/>
                <a:cs typeface="Arial"/>
              </a:rPr>
              <a:t> </a:t>
            </a:r>
            <a:r>
              <a:rPr lang="en-US" sz="1100" dirty="0" err="1" smtClean="0">
                <a:latin typeface="Arial"/>
                <a:cs typeface="Arial"/>
              </a:rPr>
              <a:t>para</a:t>
            </a:r>
            <a:r>
              <a:rPr lang="en-US" sz="1100" dirty="0" smtClean="0">
                <a:latin typeface="Arial"/>
                <a:cs typeface="Arial"/>
              </a:rPr>
              <a:t> o Mar 2013 - 2020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57900" y="5043141"/>
            <a:ext cx="891501" cy="9158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10300" y="1813095"/>
            <a:ext cx="891501" cy="9158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7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pic>
        <p:nvPicPr>
          <p:cNvPr id="2" name="Picture 1" descr="Captura de ecrã - 2013-04-27, 12.41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13579" r="4162"/>
          <a:stretch/>
        </p:blipFill>
        <p:spPr>
          <a:xfrm>
            <a:off x="354158" y="1514163"/>
            <a:ext cx="8508958" cy="4207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2023" y="5885699"/>
            <a:ext cx="4491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100" dirty="0" smtClean="0">
                <a:latin typeface="Arial"/>
                <a:cs typeface="Arial"/>
              </a:rPr>
              <a:t>Estratégia Nacional para o Mar 2013 - 2020</a:t>
            </a:r>
            <a:endParaRPr lang="pt-PT" sz="11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7958" y="733605"/>
            <a:ext cx="52879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smtClean="0">
                <a:latin typeface="Arial"/>
                <a:cs typeface="Arial"/>
              </a:rPr>
              <a:t>Estrutura do VAB e do Emprego dos usos e atividades da Economia do MAR - 2010</a:t>
            </a:r>
            <a:endParaRPr lang="pt-PT" sz="1600" b="1" dirty="0">
              <a:latin typeface="Arial"/>
              <a:cs typeface="Arial"/>
            </a:endParaRPr>
          </a:p>
        </p:txBody>
      </p:sp>
      <p:sp>
        <p:nvSpPr>
          <p:cNvPr id="8" name="Up Arrow 7"/>
          <p:cNvSpPr/>
          <p:nvPr/>
        </p:nvSpPr>
        <p:spPr>
          <a:xfrm rot="7947112">
            <a:off x="4884019" y="1654022"/>
            <a:ext cx="674182" cy="1287551"/>
          </a:xfrm>
          <a:prstGeom prst="upArrow">
            <a:avLst>
              <a:gd name="adj1" fmla="val 50000"/>
              <a:gd name="adj2" fmla="val 8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rot="7947112">
            <a:off x="191107" y="1553638"/>
            <a:ext cx="674182" cy="1287551"/>
          </a:xfrm>
          <a:prstGeom prst="upArrow">
            <a:avLst>
              <a:gd name="adj1" fmla="val 50000"/>
              <a:gd name="adj2" fmla="val 8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43338" y="5286457"/>
            <a:ext cx="2208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08880" y="5128166"/>
            <a:ext cx="2208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34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9232" r="19387" b="7375"/>
          <a:stretch/>
        </p:blipFill>
        <p:spPr>
          <a:xfrm rot="16200000">
            <a:off x="3894058" y="1770681"/>
            <a:ext cx="6661670" cy="3331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79" y="4084292"/>
            <a:ext cx="4359838" cy="2340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7667" y="2926246"/>
            <a:ext cx="479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Relaç</a:t>
            </a:r>
            <a:r>
              <a:rPr lang="pt-PT" sz="2000" b="1" dirty="0" smtClean="0"/>
              <a:t>ão da Região Autónoma da Madeira com Portugal no seu todo</a:t>
            </a:r>
          </a:p>
        </p:txBody>
      </p:sp>
    </p:spTree>
    <p:extLst>
      <p:ext uri="{BB962C8B-B14F-4D97-AF65-F5344CB8AC3E}">
        <p14:creationId xmlns:p14="http://schemas.microsoft.com/office/powerpoint/2010/main" val="300180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pic>
        <p:nvPicPr>
          <p:cNvPr id="7" name="Picture 6" descr="Captura de ecrã - 2013-04-22, 17.09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0" y="935002"/>
            <a:ext cx="3126363" cy="1841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4158" y="98633"/>
            <a:ext cx="3035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7B34"/>
                </a:solidFill>
                <a:latin typeface="Arial"/>
                <a:ea typeface="SimSun-ExtB"/>
                <a:cs typeface="Arial"/>
              </a:rPr>
              <a:t>2,1%</a:t>
            </a:r>
            <a:endParaRPr lang="en-US" sz="9600" dirty="0">
              <a:solidFill>
                <a:srgbClr val="FF7B34"/>
              </a:solidFill>
              <a:latin typeface="Arial"/>
              <a:ea typeface="SimSun-ExtB"/>
              <a:cs typeface="Arial"/>
            </a:endParaRPr>
          </a:p>
        </p:txBody>
      </p:sp>
      <p:pic>
        <p:nvPicPr>
          <p:cNvPr id="9" name="Picture 8" descr="Captura de ecrã - 2013-04-27, 14.53.2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6"/>
          <a:stretch/>
        </p:blipFill>
        <p:spPr>
          <a:xfrm>
            <a:off x="209604" y="269587"/>
            <a:ext cx="3002245" cy="191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762" y="935002"/>
            <a:ext cx="3370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2CFF20"/>
                </a:solidFill>
                <a:latin typeface="Arial"/>
                <a:ea typeface="SimSun-ExtB"/>
                <a:cs typeface="Arial"/>
              </a:rPr>
              <a:t>2,5%</a:t>
            </a:r>
            <a:endParaRPr lang="en-US" sz="9600" dirty="0">
              <a:solidFill>
                <a:srgbClr val="2CFF20"/>
              </a:solidFill>
              <a:latin typeface="Arial"/>
              <a:ea typeface="SimSun-ExtB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575" y="1297693"/>
            <a:ext cx="2338605" cy="27074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65" y="2856452"/>
            <a:ext cx="3883223" cy="2561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6473" b="14085"/>
          <a:stretch/>
        </p:blipFill>
        <p:spPr>
          <a:xfrm>
            <a:off x="6025014" y="4401609"/>
            <a:ext cx="3074460" cy="2402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65" y="5512756"/>
            <a:ext cx="1380102" cy="13801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0720" y="6015608"/>
            <a:ext cx="1411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ea typeface="SimSun-ExtB"/>
                <a:cs typeface="Arial"/>
              </a:rPr>
              <a:t>2,4%</a:t>
            </a:r>
            <a:endParaRPr lang="en-US" sz="3200" b="1" dirty="0">
              <a:latin typeface="Arial"/>
              <a:ea typeface="SimSun-ExtB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4461" y="381092"/>
            <a:ext cx="1439784" cy="10198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38091" y="98633"/>
            <a:ext cx="1411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SimSun-ExtB"/>
                <a:cs typeface="Arial"/>
              </a:rPr>
              <a:t>2,6%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Arial"/>
              <a:ea typeface="SimSun-ExtB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/>
          <a:srcRect r="45178" b="81943"/>
          <a:stretch/>
        </p:blipFill>
        <p:spPr>
          <a:xfrm>
            <a:off x="2216668" y="5728491"/>
            <a:ext cx="2924220" cy="7682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7795" y="3943096"/>
            <a:ext cx="3035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800000"/>
                </a:solidFill>
                <a:latin typeface="Arial"/>
                <a:ea typeface="SimSun-ExtB"/>
                <a:cs typeface="Arial"/>
              </a:rPr>
              <a:t>2,0%</a:t>
            </a:r>
            <a:endParaRPr lang="en-US" sz="9600" dirty="0">
              <a:solidFill>
                <a:srgbClr val="800000"/>
              </a:solidFill>
              <a:latin typeface="Arial"/>
              <a:ea typeface="SimSun-ExtB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2137" y="6015608"/>
            <a:ext cx="1411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/>
                <a:ea typeface="SimSun-ExtB"/>
                <a:cs typeface="Arial"/>
              </a:rPr>
              <a:t>2,9%</a:t>
            </a:r>
            <a:endParaRPr lang="en-US" sz="4000" b="1" dirty="0">
              <a:solidFill>
                <a:srgbClr val="FF0000"/>
              </a:solidFill>
              <a:latin typeface="Arial"/>
              <a:ea typeface="SimSun-ExtB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4937" y="2503254"/>
            <a:ext cx="1928493" cy="12835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73448" y="2314555"/>
            <a:ext cx="1883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Arial"/>
                <a:ea typeface="SimSun-ExtB"/>
                <a:cs typeface="Arial"/>
              </a:rPr>
              <a:t>2,9%</a:t>
            </a:r>
            <a:endParaRPr lang="en-US" sz="5400" b="1" dirty="0">
              <a:latin typeface="Arial"/>
              <a:ea typeface="SimSun-ExtB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2854" y="2925484"/>
            <a:ext cx="1686980" cy="1686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5147" y="4294038"/>
            <a:ext cx="1295620" cy="12976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80386" y="2970599"/>
            <a:ext cx="2552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/>
                <a:ea typeface="SimSun-ExtB"/>
                <a:cs typeface="Arial"/>
              </a:rPr>
              <a:t>2,2%</a:t>
            </a:r>
            <a:endParaRPr lang="en-US" sz="8000" dirty="0">
              <a:solidFill>
                <a:srgbClr val="FF0000"/>
              </a:solidFill>
              <a:latin typeface="Arial"/>
              <a:ea typeface="SimSun-ExtB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6170" y="3632168"/>
            <a:ext cx="1528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/>
                <a:ea typeface="SimSun-ExtB"/>
                <a:cs typeface="Arial"/>
              </a:rPr>
              <a:t>2,0%</a:t>
            </a:r>
            <a:endParaRPr lang="en-US" sz="4400" b="1" dirty="0">
              <a:solidFill>
                <a:srgbClr val="FFFF00"/>
              </a:solidFill>
              <a:latin typeface="Arial"/>
              <a:ea typeface="SimSun-ExtB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8776" y="4542960"/>
            <a:ext cx="3035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Arial"/>
                <a:ea typeface="SimSun-ExtB"/>
                <a:cs typeface="Arial"/>
              </a:rPr>
              <a:t>2,4%</a:t>
            </a:r>
            <a:endParaRPr lang="en-US" sz="9600" dirty="0">
              <a:solidFill>
                <a:srgbClr val="FFFF00"/>
              </a:solidFill>
              <a:latin typeface="Arial"/>
              <a:ea typeface="SimSun-ExtB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045" y="4673989"/>
            <a:ext cx="663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SimSun-ExtB"/>
                <a:cs typeface="Arial"/>
              </a:rPr>
              <a:t>2,3%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Arial"/>
              <a:ea typeface="SimSun-ExtB"/>
              <a:cs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964" y="2314555"/>
            <a:ext cx="872958" cy="11654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32457" y="2340708"/>
            <a:ext cx="1411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SimSun-ExtB"/>
                <a:cs typeface="Arial"/>
              </a:rPr>
              <a:t>2,0%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Arial"/>
              <a:ea typeface="SimSun-ExtB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96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99113" y="4603545"/>
            <a:ext cx="7168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rgbClr val="FFFF00"/>
                </a:solidFill>
              </a:rPr>
              <a:t>EM REGRA</a:t>
            </a:r>
          </a:p>
          <a:p>
            <a:r>
              <a:rPr lang="pt-PT" sz="2400" dirty="0" smtClean="0">
                <a:solidFill>
                  <a:srgbClr val="FFFF00"/>
                </a:solidFill>
              </a:rPr>
              <a:t>A economia da Madeira está para a economia Nacional como está a economia do MAR para a economia Portuguesa.</a:t>
            </a:r>
            <a:endParaRPr lang="pt-PT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2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47255" y="390752"/>
            <a:ext cx="213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FFF00"/>
                </a:solidFill>
              </a:rPr>
              <a:t>EXCEPÇÕES À REGRA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254" y="1074568"/>
            <a:ext cx="751059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6600"/>
                </a:solidFill>
              </a:rPr>
              <a:t>TURISMO</a:t>
            </a:r>
          </a:p>
          <a:p>
            <a:endParaRPr lang="en-US" sz="4400" dirty="0" smtClean="0">
              <a:solidFill>
                <a:srgbClr val="FF6600"/>
              </a:solidFill>
            </a:endParaRPr>
          </a:p>
          <a:p>
            <a:endParaRPr lang="en-US" sz="4400" dirty="0">
              <a:solidFill>
                <a:srgbClr val="FF6600"/>
              </a:solidFill>
            </a:endParaRPr>
          </a:p>
          <a:p>
            <a:r>
              <a:rPr lang="pt-PT" sz="4400" dirty="0" smtClean="0">
                <a:solidFill>
                  <a:srgbClr val="FF6600"/>
                </a:solidFill>
              </a:rPr>
              <a:t>7% Hóspedes entrados</a:t>
            </a:r>
          </a:p>
          <a:p>
            <a:r>
              <a:rPr lang="pt-PT" sz="4400" dirty="0" smtClean="0">
                <a:solidFill>
                  <a:srgbClr val="FF6600"/>
                </a:solidFill>
              </a:rPr>
              <a:t>16% Proveitos totais</a:t>
            </a:r>
          </a:p>
          <a:p>
            <a:r>
              <a:rPr lang="pt-PT" sz="4400" dirty="0" smtClean="0">
                <a:solidFill>
                  <a:srgbClr val="FF6600"/>
                </a:solidFill>
              </a:rPr>
              <a:t>10% Capacidade de Alojamento</a:t>
            </a:r>
          </a:p>
          <a:p>
            <a:r>
              <a:rPr lang="pt-PT" sz="4400" dirty="0" smtClean="0">
                <a:solidFill>
                  <a:srgbClr val="FF6600"/>
                </a:solidFill>
              </a:rPr>
              <a:t>9% Estabelecimentos hoteleiros</a:t>
            </a:r>
          </a:p>
          <a:p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9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47255" y="390752"/>
            <a:ext cx="213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FFF00"/>
                </a:solidFill>
              </a:rPr>
              <a:t>EXCEPÇÕES À REGRA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7275" y="1074568"/>
            <a:ext cx="789939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6600"/>
                </a:solidFill>
              </a:rPr>
              <a:t>MAR</a:t>
            </a:r>
          </a:p>
          <a:p>
            <a:endParaRPr lang="en-US" sz="4400" dirty="0">
              <a:solidFill>
                <a:srgbClr val="FF6600"/>
              </a:solidFill>
            </a:endParaRPr>
          </a:p>
          <a:p>
            <a:r>
              <a:rPr lang="pt-PT" sz="4400" dirty="0" smtClean="0">
                <a:solidFill>
                  <a:srgbClr val="FF6600"/>
                </a:solidFill>
              </a:rPr>
              <a:t>26% ZEE</a:t>
            </a:r>
          </a:p>
          <a:p>
            <a:r>
              <a:rPr lang="pt-PT" sz="4400" dirty="0" smtClean="0">
                <a:solidFill>
                  <a:srgbClr val="FF6600"/>
                </a:solidFill>
              </a:rPr>
              <a:t>	55% Açores</a:t>
            </a:r>
          </a:p>
          <a:p>
            <a:r>
              <a:rPr lang="pt-PT" sz="4400" dirty="0">
                <a:solidFill>
                  <a:srgbClr val="FF6600"/>
                </a:solidFill>
              </a:rPr>
              <a:t>	</a:t>
            </a:r>
            <a:r>
              <a:rPr lang="pt-PT" sz="4400" dirty="0" smtClean="0">
                <a:solidFill>
                  <a:srgbClr val="FF6600"/>
                </a:solidFill>
              </a:rPr>
              <a:t>19% Território continental</a:t>
            </a:r>
          </a:p>
          <a:p>
            <a:endParaRPr lang="en-US" sz="4000" dirty="0" smtClean="0">
              <a:solidFill>
                <a:srgbClr val="FF6600"/>
              </a:solidFill>
            </a:endParaRPr>
          </a:p>
          <a:p>
            <a:r>
              <a:rPr lang="pt-PT" sz="3200" dirty="0" smtClean="0">
                <a:solidFill>
                  <a:srgbClr val="FF6600"/>
                </a:solidFill>
              </a:rPr>
              <a:t>Portugal sem RAM + RAA =&gt; 11º para 60º</a:t>
            </a:r>
          </a:p>
          <a:p>
            <a:r>
              <a:rPr lang="pt-PT" sz="3200" dirty="0" smtClean="0">
                <a:solidFill>
                  <a:srgbClr val="FF6600"/>
                </a:solidFill>
              </a:rPr>
              <a:t>RAM + RAA =&gt; 25º</a:t>
            </a:r>
            <a:endParaRPr lang="pt-PT" sz="3200" dirty="0">
              <a:solidFill>
                <a:srgbClr val="FF6600"/>
              </a:solidFill>
            </a:endParaRPr>
          </a:p>
        </p:txBody>
      </p:sp>
      <p:pic>
        <p:nvPicPr>
          <p:cNvPr id="7" name="Picture 6" descr="Captura de ecrã - 2013-04-24, 17.3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47" y="601341"/>
            <a:ext cx="3274151" cy="199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3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31012" y="1231834"/>
            <a:ext cx="730937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PARA REFLECTIR</a:t>
            </a:r>
            <a:endParaRPr lang="pt-PT" sz="2000" b="1" dirty="0" smtClean="0">
              <a:solidFill>
                <a:srgbClr val="000090"/>
              </a:solidFill>
            </a:endParaRPr>
          </a:p>
          <a:p>
            <a:endParaRPr lang="pt-PT" dirty="0" smtClean="0"/>
          </a:p>
          <a:p>
            <a:pPr marL="285750" indent="-285750">
              <a:buFontTx/>
              <a:buChar char="-"/>
            </a:pPr>
            <a:r>
              <a:rPr lang="pt-PT" sz="2000" b="1" dirty="0" smtClean="0">
                <a:solidFill>
                  <a:srgbClr val="FFFF00"/>
                </a:solidFill>
              </a:rPr>
              <a:t>Um </a:t>
            </a:r>
            <a:r>
              <a:rPr lang="pt-PT" sz="2000" b="1" dirty="0">
                <a:solidFill>
                  <a:srgbClr val="FFFF00"/>
                </a:solidFill>
              </a:rPr>
              <a:t>sector (MAR), com a dimensão semelhante à da economia regional, através da definição de uma nova estratégia aspira aumentar a </a:t>
            </a:r>
            <a:r>
              <a:rPr lang="pt-PT" sz="2000" b="1" dirty="0" smtClean="0">
                <a:solidFill>
                  <a:srgbClr val="FFFF00"/>
                </a:solidFill>
              </a:rPr>
              <a:t>sua contribuição </a:t>
            </a:r>
            <a:r>
              <a:rPr lang="pt-PT" sz="2000" b="1" dirty="0">
                <a:solidFill>
                  <a:srgbClr val="FFFF00"/>
                </a:solidFill>
              </a:rPr>
              <a:t>direta </a:t>
            </a:r>
            <a:r>
              <a:rPr lang="pt-PT" sz="2000" b="1" dirty="0" smtClean="0">
                <a:solidFill>
                  <a:srgbClr val="FFFF00"/>
                </a:solidFill>
              </a:rPr>
              <a:t>para o</a:t>
            </a:r>
            <a:r>
              <a:rPr lang="pt-PT" sz="2000" b="1" dirty="0" smtClean="0">
                <a:solidFill>
                  <a:srgbClr val="FFFF00"/>
                </a:solidFill>
              </a:rPr>
              <a:t> </a:t>
            </a:r>
            <a:r>
              <a:rPr lang="pt-PT" sz="2000" b="1" dirty="0">
                <a:solidFill>
                  <a:srgbClr val="FFFF00"/>
                </a:solidFill>
              </a:rPr>
              <a:t>PIB em 50%</a:t>
            </a:r>
          </a:p>
          <a:p>
            <a:pPr marL="285750" indent="-285750">
              <a:buFontTx/>
              <a:buChar char="-"/>
            </a:pPr>
            <a:endParaRPr lang="pt-PT" sz="2000" b="1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pt-PT" sz="2000" b="1" dirty="0" smtClean="0">
                <a:solidFill>
                  <a:srgbClr val="FFFF00"/>
                </a:solidFill>
              </a:rPr>
              <a:t>O </a:t>
            </a:r>
            <a:r>
              <a:rPr lang="pt-PT" sz="2000" b="1" dirty="0">
                <a:solidFill>
                  <a:srgbClr val="FFFF00"/>
                </a:solidFill>
              </a:rPr>
              <a:t>TURISMO </a:t>
            </a:r>
            <a:r>
              <a:rPr lang="pt-PT" sz="2000" b="1" dirty="0" smtClean="0">
                <a:solidFill>
                  <a:srgbClr val="FFFF00"/>
                </a:solidFill>
              </a:rPr>
              <a:t>(o nosso </a:t>
            </a:r>
            <a:r>
              <a:rPr lang="pt-PT" sz="2000" b="1" dirty="0" smtClean="0">
                <a:solidFill>
                  <a:srgbClr val="FFFF00"/>
                </a:solidFill>
              </a:rPr>
              <a:t>maior </a:t>
            </a:r>
            <a:r>
              <a:rPr lang="pt-PT" sz="2000" b="1" dirty="0">
                <a:solidFill>
                  <a:srgbClr val="FFFF00"/>
                </a:solidFill>
              </a:rPr>
              <a:t>sector </a:t>
            </a:r>
            <a:r>
              <a:rPr lang="pt-PT" sz="2000" b="1" dirty="0" smtClean="0">
                <a:solidFill>
                  <a:srgbClr val="FFFF00"/>
                </a:solidFill>
              </a:rPr>
              <a:t>regional) </a:t>
            </a:r>
            <a:r>
              <a:rPr lang="pt-PT" sz="2000" b="1" dirty="0">
                <a:solidFill>
                  <a:srgbClr val="FFFF00"/>
                </a:solidFill>
              </a:rPr>
              <a:t>vive, há anos, sem estratégia</a:t>
            </a:r>
          </a:p>
          <a:p>
            <a:pPr marL="285750" indent="-285750">
              <a:buFontTx/>
              <a:buChar char="-"/>
            </a:pPr>
            <a:endParaRPr lang="pt-PT" sz="2000" b="1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pt-PT" sz="2000" b="1" dirty="0" smtClean="0">
                <a:solidFill>
                  <a:srgbClr val="FFFF00"/>
                </a:solidFill>
              </a:rPr>
              <a:t>A </a:t>
            </a:r>
            <a:r>
              <a:rPr lang="pt-PT" sz="2000" b="1" dirty="0">
                <a:solidFill>
                  <a:srgbClr val="FFFF00"/>
                </a:solidFill>
              </a:rPr>
              <a:t>Madeira e os Açores são determinantes para a dimensão do MAR português</a:t>
            </a:r>
          </a:p>
          <a:p>
            <a:endParaRPr lang="pt-PT" sz="2000" b="1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pt-PT" sz="2000" b="1" dirty="0" smtClean="0">
                <a:solidFill>
                  <a:srgbClr val="FFFF00"/>
                </a:solidFill>
              </a:rPr>
              <a:t>O MAR E O TURISMO constituem as grandes exceções da </a:t>
            </a:r>
            <a:r>
              <a:rPr lang="pt-PT" sz="2000" b="1" dirty="0" smtClean="0">
                <a:solidFill>
                  <a:srgbClr val="FFFF00"/>
                </a:solidFill>
              </a:rPr>
              <a:t>relaç</a:t>
            </a:r>
            <a:r>
              <a:rPr lang="pt-PT" sz="2000" b="1" dirty="0" smtClean="0">
                <a:solidFill>
                  <a:srgbClr val="FFFF00"/>
                </a:solidFill>
              </a:rPr>
              <a:t>ão</a:t>
            </a:r>
            <a:r>
              <a:rPr lang="pt-PT" sz="2000" b="1" dirty="0" smtClean="0">
                <a:solidFill>
                  <a:srgbClr val="FFFF00"/>
                </a:solidFill>
              </a:rPr>
              <a:t> </a:t>
            </a:r>
            <a:r>
              <a:rPr lang="pt-PT" sz="2000" b="1" dirty="0" smtClean="0">
                <a:solidFill>
                  <a:srgbClr val="FFFF00"/>
                </a:solidFill>
              </a:rPr>
              <a:t>da Madeira no Portugal de hoje</a:t>
            </a:r>
          </a:p>
          <a:p>
            <a:pPr marL="285750" indent="-285750">
              <a:buFontTx/>
              <a:buChar char="-"/>
            </a:pPr>
            <a:endParaRPr lang="pt-PT" sz="2000" b="1" dirty="0" smtClean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pt-PT" sz="2000" b="1" dirty="0" smtClean="0">
                <a:solidFill>
                  <a:srgbClr val="FFFF00"/>
                </a:solidFill>
              </a:rPr>
              <a:t>O TURISMO é o pilar da economia Regional e o “TURISMO E O LAZER” contribuem em mais de 50% para a economia do MAR.</a:t>
            </a:r>
            <a:endParaRPr lang="pt-PT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7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59104" y="3992995"/>
            <a:ext cx="4848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O MAR que nos fez portugueses é o MAR que nos </a:t>
            </a:r>
            <a:r>
              <a:rPr lang="pt-PT" sz="3200" dirty="0" smtClean="0"/>
              <a:t>afirma</a:t>
            </a:r>
            <a:r>
              <a:rPr lang="pt-PT" sz="3200" dirty="0" smtClean="0"/>
              <a:t> al</a:t>
            </a:r>
            <a:r>
              <a:rPr lang="pt-PT" sz="3200" dirty="0" smtClean="0"/>
              <a:t>ém de</a:t>
            </a:r>
            <a:r>
              <a:rPr lang="pt-PT" sz="3200" dirty="0" smtClean="0"/>
              <a:t> </a:t>
            </a:r>
            <a:r>
              <a:rPr lang="pt-PT" sz="3200" dirty="0" smtClean="0"/>
              <a:t>Portugal </a:t>
            </a:r>
          </a:p>
          <a:p>
            <a:endParaRPr lang="pt-PT" sz="3200" dirty="0"/>
          </a:p>
          <a:p>
            <a:pPr algn="r"/>
            <a:r>
              <a:rPr lang="pt-PT" sz="1600" dirty="0" smtClean="0"/>
              <a:t>obrigado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41238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3606" y="5027805"/>
            <a:ext cx="6497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AGRADECIMENTOS</a:t>
            </a:r>
          </a:p>
          <a:p>
            <a:pPr algn="r"/>
            <a:r>
              <a:rPr lang="en-US" sz="2000" dirty="0" smtClean="0"/>
              <a:t>FACTOS RELEVANTES</a:t>
            </a:r>
          </a:p>
          <a:p>
            <a:pPr algn="r"/>
            <a:r>
              <a:rPr lang="en-US" sz="2000" dirty="0" smtClean="0"/>
              <a:t>TURISMO - ASPECTOS MARCANTES</a:t>
            </a:r>
          </a:p>
          <a:p>
            <a:pPr algn="r"/>
            <a:r>
              <a:rPr lang="en-US" sz="2000" dirty="0" smtClean="0"/>
              <a:t>TURISMO E MAR – IMPORTÂNCIA </a:t>
            </a:r>
            <a:r>
              <a:rPr lang="en-US" sz="2000" dirty="0" smtClean="0"/>
              <a:t>PARA </a:t>
            </a:r>
            <a:r>
              <a:rPr lang="en-US" sz="2000" dirty="0" smtClean="0"/>
              <a:t>A MADEIRA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379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659" y="2330179"/>
            <a:ext cx="3945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AGRADEC</a:t>
            </a:r>
          </a:p>
          <a:p>
            <a:pPr algn="ctr"/>
            <a:r>
              <a:rPr lang="en-US" sz="2000" dirty="0" smtClean="0"/>
              <a:t>IMENTOS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204421" y="2478127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ORADORES</a:t>
            </a:r>
          </a:p>
          <a:p>
            <a:endParaRPr lang="en-US" dirty="0"/>
          </a:p>
        </p:txBody>
      </p:sp>
      <p:pic>
        <p:nvPicPr>
          <p:cNvPr id="3" name="Picture 2" descr="Paul Holthu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118" y="-39689"/>
            <a:ext cx="2451088" cy="2951174"/>
          </a:xfrm>
          <a:prstGeom prst="rect">
            <a:avLst/>
          </a:prstGeom>
        </p:spPr>
      </p:pic>
      <p:pic>
        <p:nvPicPr>
          <p:cNvPr id="7" name="Imagem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28" y="-34157"/>
            <a:ext cx="1835272" cy="233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9341" b="22436"/>
          <a:stretch/>
        </p:blipFill>
        <p:spPr>
          <a:xfrm>
            <a:off x="3163249" y="-124859"/>
            <a:ext cx="2081879" cy="2551289"/>
          </a:xfrm>
          <a:prstGeom prst="rect">
            <a:avLst/>
          </a:prstGeom>
        </p:spPr>
      </p:pic>
      <p:pic>
        <p:nvPicPr>
          <p:cNvPr id="9" name="Picture 8" descr="Declan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r="21988" b="4560"/>
          <a:stretch/>
        </p:blipFill>
        <p:spPr>
          <a:xfrm>
            <a:off x="5231900" y="-124859"/>
            <a:ext cx="2076828" cy="2649690"/>
          </a:xfrm>
          <a:prstGeom prst="rect">
            <a:avLst/>
          </a:prstGeom>
        </p:spPr>
      </p:pic>
      <p:pic>
        <p:nvPicPr>
          <p:cNvPr id="11" name="Picture 10" descr="#PP_MANUEL_CARVALHO_03 (2)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10008" r="44150" b="51392"/>
          <a:stretch/>
        </p:blipFill>
        <p:spPr>
          <a:xfrm>
            <a:off x="-174335" y="2229872"/>
            <a:ext cx="1847402" cy="2424433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 l="9756" t="10513" r="2446" b="5382"/>
          <a:stretch>
            <a:fillRect/>
          </a:stretch>
        </p:blipFill>
        <p:spPr bwMode="auto">
          <a:xfrm>
            <a:off x="4517898" y="2229872"/>
            <a:ext cx="2668327" cy="237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António Vidigal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3" b="9782"/>
          <a:stretch/>
        </p:blipFill>
        <p:spPr>
          <a:xfrm>
            <a:off x="7186225" y="2229872"/>
            <a:ext cx="1957775" cy="2371846"/>
          </a:xfrm>
          <a:prstGeom prst="rect">
            <a:avLst/>
          </a:prstGeom>
        </p:spPr>
      </p:pic>
      <p:pic>
        <p:nvPicPr>
          <p:cNvPr id="12" name="Picture 11" descr="Alexandra Leitão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6211" r="4778" b="4360"/>
          <a:stretch/>
        </p:blipFill>
        <p:spPr>
          <a:xfrm>
            <a:off x="3465602" y="2229872"/>
            <a:ext cx="1838721" cy="247024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11" cstate="print"/>
          <a:srcRect r="22475" b="34445"/>
          <a:stretch/>
        </p:blipFill>
        <p:spPr bwMode="auto">
          <a:xfrm>
            <a:off x="1560929" y="2229872"/>
            <a:ext cx="1904673" cy="240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aulo Brehm (2) (2)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0" r="31284" b="28049"/>
          <a:stretch/>
        </p:blipFill>
        <p:spPr>
          <a:xfrm>
            <a:off x="-254792" y="4525545"/>
            <a:ext cx="1927859" cy="2498628"/>
          </a:xfrm>
          <a:prstGeom prst="rect">
            <a:avLst/>
          </a:prstGeom>
        </p:spPr>
      </p:pic>
      <p:pic>
        <p:nvPicPr>
          <p:cNvPr id="17" name="Imagem 1" descr="cid:52F6D7CA-8CCE-4EAF-A631-8F1C3B5A52B3@ecam.pt"/>
          <p:cNvPicPr/>
          <p:nvPr/>
        </p:nvPicPr>
        <p:blipFill rotWithShape="1"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9" r="9846" b="11855"/>
          <a:stretch/>
        </p:blipFill>
        <p:spPr bwMode="auto">
          <a:xfrm>
            <a:off x="1639163" y="4524595"/>
            <a:ext cx="1826439" cy="255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Foto Roy Garibaldi(3)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t="4408" r="4880" b="28394"/>
          <a:stretch/>
        </p:blipFill>
        <p:spPr>
          <a:xfrm>
            <a:off x="3400513" y="4524595"/>
            <a:ext cx="2306266" cy="2870866"/>
          </a:xfrm>
          <a:prstGeom prst="rect">
            <a:avLst/>
          </a:prstGeom>
        </p:spPr>
      </p:pic>
      <p:pic>
        <p:nvPicPr>
          <p:cNvPr id="19" name="Picture 18" descr="Eduardo Cabrita_Director Geral MSC Cruzeiros Portugal_BR.JP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9" t="19136" r="22910" b="39712"/>
          <a:stretch/>
        </p:blipFill>
        <p:spPr>
          <a:xfrm>
            <a:off x="5706779" y="4524595"/>
            <a:ext cx="1859757" cy="2645961"/>
          </a:xfrm>
          <a:prstGeom prst="rect">
            <a:avLst/>
          </a:prstGeom>
        </p:spPr>
      </p:pic>
      <p:pic>
        <p:nvPicPr>
          <p:cNvPr id="20" name="Imagem 1" descr="cid:4ADD44FB-0CAE-4C00-9EFC-2812B7F815EF@home"/>
          <p:cNvPicPr/>
          <p:nvPr/>
        </p:nvPicPr>
        <p:blipFill rotWithShape="1"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r="26170" b="49936"/>
          <a:stretch/>
        </p:blipFill>
        <p:spPr bwMode="auto">
          <a:xfrm>
            <a:off x="7288857" y="4544040"/>
            <a:ext cx="1957775" cy="247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/>
          <a:srcRect l="25831" t="3835" r="26997" b="23588"/>
          <a:stretch/>
        </p:blipFill>
        <p:spPr>
          <a:xfrm>
            <a:off x="1491599" y="-125359"/>
            <a:ext cx="2040143" cy="23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3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659" y="1243400"/>
            <a:ext cx="3945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AGRADEC</a:t>
            </a:r>
          </a:p>
          <a:p>
            <a:pPr algn="ctr"/>
            <a:r>
              <a:rPr lang="en-US" sz="2000" dirty="0" smtClean="0"/>
              <a:t>IMENTOS</a:t>
            </a:r>
            <a:endParaRPr lang="en-US" sz="2000" dirty="0"/>
          </a:p>
        </p:txBody>
      </p:sp>
      <p:pic>
        <p:nvPicPr>
          <p:cNvPr id="6" name="Picture 5" descr="Captura de ecrã - 2013-04-22, 17.09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4" y="915823"/>
            <a:ext cx="8458959" cy="4981759"/>
          </a:xfrm>
          <a:prstGeom prst="rect">
            <a:avLst/>
          </a:prstGeom>
        </p:spPr>
      </p:pic>
      <p:pic>
        <p:nvPicPr>
          <p:cNvPr id="2" name="Picture 1" descr="HORIZONTA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4" y="5968664"/>
            <a:ext cx="3040808" cy="830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2775" y="6126438"/>
            <a:ext cx="212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. .         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2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49" y="1"/>
            <a:ext cx="9318335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12212" y="871411"/>
            <a:ext cx="3945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FACTOS</a:t>
            </a:r>
          </a:p>
          <a:p>
            <a:pPr algn="ctr"/>
            <a:r>
              <a:rPr lang="en-US" sz="2000" dirty="0" smtClean="0"/>
              <a:t> RELEVANTES</a:t>
            </a:r>
            <a:endParaRPr lang="en-US" sz="2000" dirty="0"/>
          </a:p>
        </p:txBody>
      </p:sp>
      <p:pic>
        <p:nvPicPr>
          <p:cNvPr id="6" name="Picture 5" descr="Captura de ecrã - 2013-04-22, 17.09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1" y="683815"/>
            <a:ext cx="3137663" cy="1583652"/>
          </a:xfrm>
          <a:prstGeom prst="rect">
            <a:avLst/>
          </a:prstGeom>
        </p:spPr>
      </p:pic>
      <p:pic>
        <p:nvPicPr>
          <p:cNvPr id="7" name="Picture 6" descr="Captura de ecrã - 2013-04-22, 17.38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04" y="683816"/>
            <a:ext cx="5128706" cy="1583651"/>
          </a:xfrm>
          <a:prstGeom prst="rect">
            <a:avLst/>
          </a:prstGeom>
        </p:spPr>
      </p:pic>
      <p:pic>
        <p:nvPicPr>
          <p:cNvPr id="8" name="Picture 7" descr="NOTÍCIAS VII CAT 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78" y="4611929"/>
            <a:ext cx="2576232" cy="213312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0" name="Picture 9" descr="Captura de ecrã - 2013-04-22, 17.55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1" y="2704227"/>
            <a:ext cx="5514573" cy="3759936"/>
          </a:xfrm>
          <a:prstGeom prst="rect">
            <a:avLst/>
          </a:prstGeom>
          <a:ln w="28575" cmpd="sng">
            <a:solidFill>
              <a:srgbClr val="4F81BD"/>
            </a:solidFill>
          </a:ln>
        </p:spPr>
      </p:pic>
      <p:sp>
        <p:nvSpPr>
          <p:cNvPr id="11" name="Right Arrow 10"/>
          <p:cNvSpPr/>
          <p:nvPr/>
        </p:nvSpPr>
        <p:spPr>
          <a:xfrm rot="21151486">
            <a:off x="886614" y="4132232"/>
            <a:ext cx="2108403" cy="12172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2056727">
            <a:off x="2940874" y="4413516"/>
            <a:ext cx="2408854" cy="12828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6317641" flipV="1">
            <a:off x="2828347" y="3761196"/>
            <a:ext cx="419495" cy="1311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8176118">
            <a:off x="2916595" y="3707475"/>
            <a:ext cx="870337" cy="12538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7902815">
            <a:off x="2952470" y="3795516"/>
            <a:ext cx="432337" cy="10752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Captura de ecrã - 2013-04-27, 12.17.4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" b="12499"/>
          <a:stretch/>
        </p:blipFill>
        <p:spPr>
          <a:xfrm>
            <a:off x="6509278" y="2322534"/>
            <a:ext cx="2576232" cy="904760"/>
          </a:xfrm>
          <a:prstGeom prst="rect">
            <a:avLst/>
          </a:prstGeom>
        </p:spPr>
      </p:pic>
      <p:pic>
        <p:nvPicPr>
          <p:cNvPr id="20" name="Picture 19" descr="Captura de ecrã - 2013-04-27, 12.17.5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4" b="15259"/>
          <a:stretch/>
        </p:blipFill>
        <p:spPr>
          <a:xfrm>
            <a:off x="6509278" y="3242235"/>
            <a:ext cx="2576232" cy="612588"/>
          </a:xfrm>
          <a:prstGeom prst="rect">
            <a:avLst/>
          </a:prstGeom>
        </p:spPr>
      </p:pic>
      <p:pic>
        <p:nvPicPr>
          <p:cNvPr id="24" name="Picture 23" descr="Captura de ecrã - 2013-04-27, 12.30.25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13080" r="8019" b="19038"/>
          <a:stretch/>
        </p:blipFill>
        <p:spPr>
          <a:xfrm>
            <a:off x="6509278" y="3863349"/>
            <a:ext cx="2576232" cy="6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7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2" y="10788"/>
            <a:ext cx="93183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212" y="150962"/>
            <a:ext cx="394550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Tu</a:t>
            </a:r>
            <a:endParaRPr lang="en-US" dirty="0" smtClean="0"/>
          </a:p>
          <a:p>
            <a:pPr algn="ctr"/>
            <a:r>
              <a:rPr lang="en-US" dirty="0" smtClean="0"/>
              <a:t>r</a:t>
            </a:r>
          </a:p>
          <a:p>
            <a:pPr algn="ctr"/>
            <a:r>
              <a:rPr lang="en-US" dirty="0" err="1"/>
              <a:t>i</a:t>
            </a:r>
            <a:endParaRPr lang="en-US" dirty="0" smtClean="0"/>
          </a:p>
          <a:p>
            <a:pPr algn="ctr"/>
            <a:r>
              <a:rPr lang="en-US" dirty="0" err="1" smtClean="0"/>
              <a:t>smo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As</a:t>
            </a:r>
          </a:p>
          <a:p>
            <a:pPr algn="ctr"/>
            <a:r>
              <a:rPr lang="en-US" dirty="0" err="1" smtClean="0"/>
              <a:t>pe</a:t>
            </a:r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s 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Re</a:t>
            </a:r>
          </a:p>
          <a:p>
            <a:pPr algn="ctr"/>
            <a:r>
              <a:rPr lang="en-US" dirty="0" err="1" smtClean="0"/>
              <a:t>levantes</a:t>
            </a:r>
            <a:endParaRPr lang="en-US" dirty="0"/>
          </a:p>
        </p:txBody>
      </p:sp>
      <p:pic>
        <p:nvPicPr>
          <p:cNvPr id="5" name="Content Placeholder 3" descr="Captura de ecrã - 2013-03-21, 16.11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14" r="-18314"/>
          <a:stretch>
            <a:fillRect/>
          </a:stretch>
        </p:blipFill>
        <p:spPr>
          <a:xfrm>
            <a:off x="0" y="1823509"/>
            <a:ext cx="5877790" cy="3232558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>
            <a:off x="5212015" y="1649280"/>
            <a:ext cx="2244003" cy="3232558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10394" y="3401601"/>
            <a:ext cx="104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3,8%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70109" y="3924821"/>
            <a:ext cx="113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2012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7062120" y="1649280"/>
            <a:ext cx="2244003" cy="3232558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40965" y="3924821"/>
            <a:ext cx="113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2013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0965" y="3050116"/>
            <a:ext cx="1047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3%</a:t>
            </a:r>
          </a:p>
          <a:p>
            <a:pPr algn="ctr"/>
            <a:r>
              <a:rPr lang="en-US" sz="2800" b="1" dirty="0" smtClean="0"/>
              <a:t>a 4%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56318" y="2526895"/>
            <a:ext cx="413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MUNDO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5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2" y="10788"/>
            <a:ext cx="93183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212" y="150962"/>
            <a:ext cx="394550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Tu</a:t>
            </a:r>
            <a:endParaRPr lang="en-US" dirty="0" smtClean="0"/>
          </a:p>
          <a:p>
            <a:pPr algn="ctr"/>
            <a:r>
              <a:rPr lang="en-US" dirty="0" smtClean="0"/>
              <a:t>r</a:t>
            </a:r>
          </a:p>
          <a:p>
            <a:pPr algn="ctr"/>
            <a:r>
              <a:rPr lang="en-US" dirty="0" err="1"/>
              <a:t>i</a:t>
            </a:r>
            <a:endParaRPr lang="en-US" dirty="0" smtClean="0"/>
          </a:p>
          <a:p>
            <a:pPr algn="ctr"/>
            <a:r>
              <a:rPr lang="en-US" dirty="0" err="1" smtClean="0"/>
              <a:t>smo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As</a:t>
            </a:r>
          </a:p>
          <a:p>
            <a:pPr algn="ctr"/>
            <a:r>
              <a:rPr lang="en-US" dirty="0" err="1" smtClean="0"/>
              <a:t>pe</a:t>
            </a:r>
            <a:endParaRPr lang="en-US" dirty="0" smtClean="0"/>
          </a:p>
          <a:p>
            <a:pPr algn="ctr"/>
            <a:r>
              <a:rPr lang="en-US" dirty="0" smtClean="0"/>
              <a:t>c</a:t>
            </a:r>
          </a:p>
          <a:p>
            <a:pPr algn="ctr"/>
            <a:r>
              <a:rPr lang="en-US" dirty="0" smtClean="0"/>
              <a:t>t</a:t>
            </a:r>
          </a:p>
          <a:p>
            <a:pPr algn="ctr"/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s 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Re</a:t>
            </a:r>
          </a:p>
          <a:p>
            <a:pPr algn="ctr"/>
            <a:r>
              <a:rPr lang="en-US" dirty="0" err="1" smtClean="0"/>
              <a:t>levantes</a:t>
            </a:r>
            <a:endParaRPr lang="en-US" dirty="0"/>
          </a:p>
        </p:txBody>
      </p:sp>
      <p:pic>
        <p:nvPicPr>
          <p:cNvPr id="5" name="Content Placeholder 3" descr="Captura de ecrã - 2013-03-21, 16.11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14" r="-18314"/>
          <a:stretch>
            <a:fillRect/>
          </a:stretch>
        </p:blipFill>
        <p:spPr>
          <a:xfrm>
            <a:off x="0" y="207230"/>
            <a:ext cx="5877790" cy="3232558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>
            <a:off x="5212015" y="207230"/>
            <a:ext cx="2244003" cy="3232558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70109" y="2021955"/>
            <a:ext cx="104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3,8%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8805" y="2619228"/>
            <a:ext cx="113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2012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7026427" y="207230"/>
            <a:ext cx="2244003" cy="3232558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88209" y="2619228"/>
            <a:ext cx="113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2013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0965" y="1597995"/>
            <a:ext cx="1047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3%</a:t>
            </a:r>
          </a:p>
          <a:p>
            <a:pPr algn="ctr"/>
            <a:r>
              <a:rPr lang="en-US" sz="2800" b="1" dirty="0" smtClean="0"/>
              <a:t>a 4%</a:t>
            </a:r>
            <a:endParaRPr lang="en-US" sz="2800" b="1" dirty="0"/>
          </a:p>
        </p:txBody>
      </p:sp>
      <p:sp>
        <p:nvSpPr>
          <p:cNvPr id="12" name="Up Arrow 11"/>
          <p:cNvSpPr/>
          <p:nvPr/>
        </p:nvSpPr>
        <p:spPr>
          <a:xfrm rot="10800000">
            <a:off x="1582640" y="3674038"/>
            <a:ext cx="2244003" cy="2998307"/>
          </a:xfrm>
          <a:prstGeom prst="upArrow">
            <a:avLst>
              <a:gd name="adj1" fmla="val 50000"/>
              <a:gd name="adj2" fmla="val 4890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9737" y="4389120"/>
            <a:ext cx="138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HÓSPEDES ENTRADOS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036" y="3642534"/>
            <a:ext cx="113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2012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38" y="5145641"/>
            <a:ext cx="1047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-4,86%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10800000">
            <a:off x="3414575" y="3674038"/>
            <a:ext cx="2244003" cy="2998307"/>
          </a:xfrm>
          <a:prstGeom prst="upArrow">
            <a:avLst>
              <a:gd name="adj1" fmla="val 50000"/>
              <a:gd name="adj2" fmla="val 4890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 rot="10800000">
            <a:off x="5212016" y="3674038"/>
            <a:ext cx="2244003" cy="2998307"/>
          </a:xfrm>
          <a:prstGeom prst="upArrow">
            <a:avLst>
              <a:gd name="adj1" fmla="val 50000"/>
              <a:gd name="adj2" fmla="val 4890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273" y="3634657"/>
            <a:ext cx="113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2012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0109" y="3622328"/>
            <a:ext cx="113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2012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31089" y="4492205"/>
            <a:ext cx="138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OCC %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45501" y="4219659"/>
            <a:ext cx="138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REV PAR</a:t>
            </a:r>
          </a:p>
          <a:p>
            <a:pPr algn="ctr"/>
            <a:r>
              <a:rPr lang="en-US" dirty="0" smtClean="0"/>
              <a:t>31,43€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05784" y="4805420"/>
            <a:ext cx="86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0,7 PP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62273" y="5476462"/>
            <a:ext cx="11343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(-0,45PP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n.º camas 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2011)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57779" y="4865990"/>
            <a:ext cx="1134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(29,05€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n.º quartos 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2011)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(P. Const.)</a:t>
            </a:r>
            <a:endParaRPr lang="en-US" sz="1600" dirty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1988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6484" y="3464446"/>
            <a:ext cx="8260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</a:rPr>
              <a:t>RAM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26" name="Up-Down Arrow Callout 25"/>
          <p:cNvSpPr/>
          <p:nvPr/>
        </p:nvSpPr>
        <p:spPr>
          <a:xfrm>
            <a:off x="7456019" y="3674038"/>
            <a:ext cx="1483000" cy="2998307"/>
          </a:xfrm>
          <a:prstGeom prst="upDown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34092" y="4439238"/>
            <a:ext cx="1134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2013</a:t>
            </a:r>
          </a:p>
          <a:p>
            <a:pPr algn="ctr"/>
            <a:r>
              <a:rPr lang="en-US" sz="6000" b="1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318" y="1141900"/>
            <a:ext cx="413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MUNDO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8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24905"/>
            <a:ext cx="931833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2126" y="3996753"/>
            <a:ext cx="64977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200" dirty="0" smtClean="0"/>
              <a:t>N</a:t>
            </a:r>
            <a:r>
              <a:rPr lang="pt-PT" sz="3200" dirty="0" smtClean="0"/>
              <a:t>ão é possível descobrir novos oceanos a não ser que estejamos dispostos a perder a costa de vista.</a:t>
            </a:r>
          </a:p>
          <a:p>
            <a:pPr algn="r"/>
            <a:endParaRPr lang="pt-PT" sz="3200" dirty="0" smtClean="0"/>
          </a:p>
          <a:p>
            <a:pPr algn="r"/>
            <a:r>
              <a:rPr lang="en-US" sz="3200" dirty="0" smtClean="0"/>
              <a:t>Lord Chesterfield.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217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35" y="1"/>
            <a:ext cx="93183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3979" y="98633"/>
            <a:ext cx="283583" cy="670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TURI</a:t>
            </a:r>
          </a:p>
          <a:p>
            <a:pPr algn="ctr"/>
            <a:r>
              <a:rPr lang="en-US" sz="1100" b="1" dirty="0" smtClean="0"/>
              <a:t>SMO</a:t>
            </a:r>
          </a:p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 E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MAR  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IMPORTÂNCIA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PARA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A 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smtClean="0"/>
              <a:t>MADEIR</a:t>
            </a:r>
            <a:r>
              <a:rPr lang="en-US" sz="1200" b="1" dirty="0" smtClean="0"/>
              <a:t>A</a:t>
            </a:r>
            <a:endParaRPr lang="en-US" sz="1200" b="1" dirty="0"/>
          </a:p>
        </p:txBody>
      </p:sp>
      <p:pic>
        <p:nvPicPr>
          <p:cNvPr id="10" name="Picture 9" descr="Captura de ecrã - 2013-04-27, 12.48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9" y="3138226"/>
            <a:ext cx="3164035" cy="2020728"/>
          </a:xfrm>
          <a:prstGeom prst="rect">
            <a:avLst/>
          </a:prstGeom>
        </p:spPr>
      </p:pic>
      <p:pic>
        <p:nvPicPr>
          <p:cNvPr id="14" name="Picture 13" descr="Captura de ecrã - 2013-04-27, 13.02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2" y="2025834"/>
            <a:ext cx="5312301" cy="313312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887765" y="3724353"/>
            <a:ext cx="891501" cy="9158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03651" y="3724353"/>
            <a:ext cx="891501" cy="9158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59810" y="5348416"/>
            <a:ext cx="4491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100" dirty="0" smtClean="0">
                <a:latin typeface="Arial"/>
                <a:cs typeface="Arial"/>
              </a:rPr>
              <a:t>Estratégia Nacional para o Mar 2013 - 2020</a:t>
            </a:r>
            <a:endParaRPr lang="pt-PT" sz="11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6308" y="887525"/>
            <a:ext cx="725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latin typeface="Arial"/>
                <a:cs typeface="Arial"/>
              </a:rPr>
              <a:t>Indicadores socioeconómicos para a Economia do Mar</a:t>
            </a:r>
          </a:p>
          <a:p>
            <a:pPr algn="ctr"/>
            <a:r>
              <a:rPr lang="pt-PT" sz="2000" b="1" dirty="0" smtClean="0">
                <a:latin typeface="Arial"/>
                <a:cs typeface="Arial"/>
              </a:rPr>
              <a:t>2006-2010</a:t>
            </a:r>
            <a:endParaRPr lang="pt-PT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07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9098</TotalTime>
  <Words>477</Words>
  <Application>Microsoft Macintosh PowerPoint</Application>
  <PresentationFormat>On-screen Show (4:3)</PresentationFormat>
  <Paragraphs>253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51</cp:revision>
  <dcterms:created xsi:type="dcterms:W3CDTF">2013-04-22T15:35:03Z</dcterms:created>
  <dcterms:modified xsi:type="dcterms:W3CDTF">2013-05-01T22:15:12Z</dcterms:modified>
</cp:coreProperties>
</file>