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xls" ContentType="application/vnd.ms-exce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256" r:id="rId2"/>
    <p:sldId id="1135" r:id="rId3"/>
    <p:sldId id="558" r:id="rId4"/>
    <p:sldId id="560" r:id="rId5"/>
    <p:sldId id="412" r:id="rId6"/>
    <p:sldId id="1131" r:id="rId7"/>
    <p:sldId id="1132" r:id="rId8"/>
    <p:sldId id="962" r:id="rId9"/>
    <p:sldId id="1071" r:id="rId10"/>
    <p:sldId id="1072" r:id="rId11"/>
    <p:sldId id="1075" r:id="rId12"/>
    <p:sldId id="1033" r:id="rId13"/>
    <p:sldId id="1080" r:id="rId14"/>
    <p:sldId id="1079" r:id="rId15"/>
    <p:sldId id="1136" r:id="rId16"/>
    <p:sldId id="415" r:id="rId17"/>
    <p:sldId id="1081" r:id="rId18"/>
    <p:sldId id="1127" r:id="rId19"/>
    <p:sldId id="1128" r:id="rId20"/>
    <p:sldId id="1133" r:id="rId21"/>
    <p:sldId id="1137" r:id="rId22"/>
    <p:sldId id="1139" r:id="rId23"/>
    <p:sldId id="1138" r:id="rId24"/>
  </p:sldIdLst>
  <p:sldSz cx="9144000" cy="6858000" type="screen4x3"/>
  <p:notesSz cx="6789738" cy="99298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Arial" pitchFamily="34" charset="0"/>
      </a:defRPr>
    </a:lvl1pPr>
    <a:lvl2pPr marL="457200" algn="l" defTabSz="457200" rtl="0" fontAlgn="base">
      <a:spcBef>
        <a:spcPct val="0"/>
      </a:spcBef>
      <a:spcAft>
        <a:spcPct val="0"/>
      </a:spcAft>
      <a:defRPr kern="1200">
        <a:solidFill>
          <a:schemeClr val="tx1"/>
        </a:solidFill>
        <a:latin typeface="Arial" pitchFamily="34" charset="0"/>
        <a:ea typeface="+mn-ea"/>
        <a:cs typeface="Arial" pitchFamily="34" charset="0"/>
      </a:defRPr>
    </a:lvl2pPr>
    <a:lvl3pPr marL="914400" algn="l" defTabSz="457200"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defTabSz="457200"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defTabSz="457200"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986A8"/>
    <a:srgbClr val="F4740A"/>
    <a:srgbClr val="785AE4"/>
  </p:clrMru>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84598" autoAdjust="0"/>
  </p:normalViewPr>
  <p:slideViewPr>
    <p:cSldViewPr snapToGrid="0" snapToObjects="1">
      <p:cViewPr varScale="1">
        <p:scale>
          <a:sx n="97" d="100"/>
          <a:sy n="97" d="100"/>
        </p:scale>
        <p:origin x="-2040" y="-102"/>
      </p:cViewPr>
      <p:guideLst>
        <p:guide orient="horz" pos="2160"/>
        <p:guide pos="2880"/>
      </p:guideLst>
    </p:cSldViewPr>
  </p:slideViewPr>
  <p:notesTextViewPr>
    <p:cViewPr>
      <p:scale>
        <a:sx n="100" d="100"/>
        <a:sy n="100" d="100"/>
      </p:scale>
      <p:origin x="0" y="0"/>
    </p:cViewPr>
  </p:notesTextViewPr>
  <p:sorterViewPr>
    <p:cViewPr>
      <p:scale>
        <a:sx n="33" d="100"/>
        <a:sy n="33" d="100"/>
      </p:scale>
      <p:origin x="0" y="2382"/>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1375" cy="496967"/>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AU"/>
          </a:p>
        </p:txBody>
      </p:sp>
      <p:sp>
        <p:nvSpPr>
          <p:cNvPr id="3" name="Date Placeholder 2"/>
          <p:cNvSpPr>
            <a:spLocks noGrp="1"/>
          </p:cNvSpPr>
          <p:nvPr>
            <p:ph type="dt" sz="quarter" idx="1"/>
          </p:nvPr>
        </p:nvSpPr>
        <p:spPr>
          <a:xfrm>
            <a:off x="3846779" y="0"/>
            <a:ext cx="2941375" cy="496967"/>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127341BA-A88C-474E-A508-9EA291F80F25}" type="datetimeFigureOut">
              <a:rPr lang="en-AU"/>
              <a:pPr>
                <a:defRPr/>
              </a:pPr>
              <a:t>3/05/2013</a:t>
            </a:fld>
            <a:endParaRPr lang="en-AU"/>
          </a:p>
        </p:txBody>
      </p:sp>
      <p:sp>
        <p:nvSpPr>
          <p:cNvPr id="4" name="Footer Placeholder 3"/>
          <p:cNvSpPr>
            <a:spLocks noGrp="1"/>
          </p:cNvSpPr>
          <p:nvPr>
            <p:ph type="ftr" sz="quarter" idx="2"/>
          </p:nvPr>
        </p:nvSpPr>
        <p:spPr>
          <a:xfrm>
            <a:off x="0" y="9431259"/>
            <a:ext cx="2941375" cy="49696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AU"/>
          </a:p>
        </p:txBody>
      </p:sp>
      <p:sp>
        <p:nvSpPr>
          <p:cNvPr id="5" name="Slide Number Placeholder 4"/>
          <p:cNvSpPr>
            <a:spLocks noGrp="1"/>
          </p:cNvSpPr>
          <p:nvPr>
            <p:ph type="sldNum" sz="quarter" idx="3"/>
          </p:nvPr>
        </p:nvSpPr>
        <p:spPr>
          <a:xfrm>
            <a:off x="3846779" y="9431259"/>
            <a:ext cx="2941375" cy="496967"/>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279226DD-DDB8-4ADD-897A-C6A155B9A46E}" type="slidenum">
              <a:rPr lang="en-AU"/>
              <a:pPr>
                <a:defRPr/>
              </a:pPr>
              <a:t>‹#›</a:t>
            </a:fld>
            <a:endParaRPr lang="en-AU"/>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1375" cy="496967"/>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AU"/>
          </a:p>
        </p:txBody>
      </p:sp>
      <p:sp>
        <p:nvSpPr>
          <p:cNvPr id="3" name="Date Placeholder 2"/>
          <p:cNvSpPr>
            <a:spLocks noGrp="1"/>
          </p:cNvSpPr>
          <p:nvPr>
            <p:ph type="dt" idx="1"/>
          </p:nvPr>
        </p:nvSpPr>
        <p:spPr>
          <a:xfrm>
            <a:off x="3846779" y="0"/>
            <a:ext cx="2941375" cy="496967"/>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A9FA4C94-75F4-45FC-9FFD-26986459B6EC}" type="datetimeFigureOut">
              <a:rPr lang="en-AU"/>
              <a:pPr>
                <a:defRPr/>
              </a:pPr>
              <a:t>3/05/2013</a:t>
            </a:fld>
            <a:endParaRPr lang="en-AU"/>
          </a:p>
        </p:txBody>
      </p:sp>
      <p:sp>
        <p:nvSpPr>
          <p:cNvPr id="4" name="Slide Image Placeholder 3"/>
          <p:cNvSpPr>
            <a:spLocks noGrp="1" noRot="1" noChangeAspect="1"/>
          </p:cNvSpPr>
          <p:nvPr>
            <p:ph type="sldImg" idx="2"/>
          </p:nvPr>
        </p:nvSpPr>
        <p:spPr>
          <a:xfrm>
            <a:off x="912813" y="744538"/>
            <a:ext cx="4964112" cy="3724275"/>
          </a:xfrm>
          <a:prstGeom prst="rect">
            <a:avLst/>
          </a:prstGeom>
          <a:noFill/>
          <a:ln w="12700">
            <a:solidFill>
              <a:prstClr val="black"/>
            </a:solidFill>
          </a:ln>
        </p:spPr>
        <p:txBody>
          <a:bodyPr vert="horz" lIns="91440" tIns="45720" rIns="91440" bIns="45720" rtlCol="0" anchor="ctr"/>
          <a:lstStyle/>
          <a:p>
            <a:pPr lvl="0"/>
            <a:endParaRPr lang="en-AU" noProof="0"/>
          </a:p>
        </p:txBody>
      </p:sp>
      <p:sp>
        <p:nvSpPr>
          <p:cNvPr id="5" name="Notes Placeholder 4"/>
          <p:cNvSpPr>
            <a:spLocks noGrp="1"/>
          </p:cNvSpPr>
          <p:nvPr>
            <p:ph type="body" sz="quarter" idx="3"/>
          </p:nvPr>
        </p:nvSpPr>
        <p:spPr>
          <a:xfrm>
            <a:off x="680243" y="4717218"/>
            <a:ext cx="5429253" cy="446794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AU" noProof="0"/>
          </a:p>
        </p:txBody>
      </p:sp>
      <p:sp>
        <p:nvSpPr>
          <p:cNvPr id="6" name="Footer Placeholder 5"/>
          <p:cNvSpPr>
            <a:spLocks noGrp="1"/>
          </p:cNvSpPr>
          <p:nvPr>
            <p:ph type="ftr" sz="quarter" idx="4"/>
          </p:nvPr>
        </p:nvSpPr>
        <p:spPr>
          <a:xfrm>
            <a:off x="0" y="9431259"/>
            <a:ext cx="2941375" cy="49696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AU"/>
          </a:p>
        </p:txBody>
      </p:sp>
      <p:sp>
        <p:nvSpPr>
          <p:cNvPr id="7" name="Slide Number Placeholder 6"/>
          <p:cNvSpPr>
            <a:spLocks noGrp="1"/>
          </p:cNvSpPr>
          <p:nvPr>
            <p:ph type="sldNum" sz="quarter" idx="5"/>
          </p:nvPr>
        </p:nvSpPr>
        <p:spPr>
          <a:xfrm>
            <a:off x="3846779" y="9431259"/>
            <a:ext cx="2941375" cy="496967"/>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B80C77A3-062A-4109-BC7B-1FECC369CB37}" type="slidenum">
              <a:rPr lang="en-AU"/>
              <a:pPr>
                <a:defRPr/>
              </a:pPr>
              <a:t>‹#›</a:t>
            </a:fld>
            <a:endParaRPr lang="en-A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80C77A3-062A-4109-BC7B-1FECC369CB37}" type="slidenum">
              <a:rPr lang="en-AU" smtClean="0"/>
              <a:pPr>
                <a:defRPr/>
              </a:pPr>
              <a:t>6</a:t>
            </a:fld>
            <a:endParaRPr lang="en-A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AU" smtClean="0"/>
          </a:p>
        </p:txBody>
      </p:sp>
      <p:sp>
        <p:nvSpPr>
          <p:cNvPr id="4" name="Slide Number Placeholder 3"/>
          <p:cNvSpPr>
            <a:spLocks noGrp="1"/>
          </p:cNvSpPr>
          <p:nvPr>
            <p:ph type="sldNum" sz="quarter" idx="5"/>
          </p:nvPr>
        </p:nvSpPr>
        <p:spPr/>
        <p:txBody>
          <a:bodyPr/>
          <a:lstStyle/>
          <a:p>
            <a:pPr>
              <a:defRPr/>
            </a:pPr>
            <a:fld id="{9F2545A3-33C9-41F0-A39C-E79F77912A89}" type="slidenum">
              <a:rPr lang="en-AU" smtClean="0"/>
              <a:pPr>
                <a:defRPr/>
              </a:pPr>
              <a:t>20</a:t>
            </a:fld>
            <a:endParaRPr lang="en-A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Slide Image Placeholder 1"/>
          <p:cNvSpPr>
            <a:spLocks noGrp="1" noRot="1" noChangeAspect="1" noTextEdit="1"/>
          </p:cNvSpPr>
          <p:nvPr>
            <p:ph type="sldImg"/>
          </p:nvPr>
        </p:nvSpPr>
        <p:spPr bwMode="auto">
          <a:noFill/>
          <a:ln>
            <a:solidFill>
              <a:srgbClr val="000000"/>
            </a:solidFill>
            <a:miter lim="800000"/>
            <a:headEnd/>
            <a:tailEnd/>
          </a:ln>
        </p:spPr>
      </p:sp>
      <p:sp>
        <p:nvSpPr>
          <p:cNvPr id="61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AU" b="1" smtClean="0"/>
          </a:p>
        </p:txBody>
      </p:sp>
      <p:sp>
        <p:nvSpPr>
          <p:cNvPr id="6147" name="Slide Number Placeholder 3"/>
          <p:cNvSpPr>
            <a:spLocks noGrp="1"/>
          </p:cNvSpPr>
          <p:nvPr>
            <p:ph type="sldNum" sz="quarter" idx="5"/>
          </p:nvPr>
        </p:nvSpPr>
        <p:spPr bwMode="auto">
          <a:noFill/>
          <a:ln>
            <a:miter lim="800000"/>
            <a:headEnd/>
            <a:tailEnd/>
          </a:ln>
        </p:spPr>
        <p:txBody>
          <a:bodyPr/>
          <a:lstStyle/>
          <a:p>
            <a:fld id="{2AC247E6-C1AC-48CC-81F0-0E2DD5757687}" type="slidenum">
              <a:rPr lang="en-AU">
                <a:cs typeface="Arial" pitchFamily="34" charset="0"/>
              </a:rPr>
              <a:pPr/>
              <a:t>21</a:t>
            </a:fld>
            <a:endParaRPr lang="en-AU">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noTextEdi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noFill/>
        </p:spPr>
        <p:txBody>
          <a:bodyPr>
            <a:normAutofit/>
          </a:bodyPr>
          <a:lstStyle/>
          <a:p>
            <a:endParaRPr lang="en-AU" dirty="0" smtClean="0">
              <a:ea typeface="ヒラギノ角ゴ Pro W3"/>
              <a:cs typeface="ヒラギノ角ゴ Pro W3"/>
            </a:endParaRPr>
          </a:p>
        </p:txBody>
      </p:sp>
      <p:sp>
        <p:nvSpPr>
          <p:cNvPr id="53251" name="Slide Number Placeholder 3"/>
          <p:cNvSpPr txBox="1">
            <a:spLocks noGrp="1"/>
          </p:cNvSpPr>
          <p:nvPr/>
        </p:nvSpPr>
        <p:spPr bwMode="auto">
          <a:xfrm>
            <a:off x="3846905" y="9433662"/>
            <a:ext cx="2941298" cy="494472"/>
          </a:xfrm>
          <a:prstGeom prst="rect">
            <a:avLst/>
          </a:prstGeom>
          <a:noFill/>
          <a:ln w="9525">
            <a:noFill/>
            <a:miter lim="800000"/>
            <a:headEnd/>
            <a:tailEnd/>
          </a:ln>
        </p:spPr>
        <p:txBody>
          <a:bodyPr lIns="93687" tIns="46842" rIns="93687" bIns="46842" anchor="b"/>
          <a:lstStyle/>
          <a:p>
            <a:pPr algn="r"/>
            <a:fld id="{493D4946-AB93-4663-BF1A-3547782E4E3F}" type="slidenum">
              <a:rPr lang="en-AU" sz="1300">
                <a:latin typeface="Calibri" pitchFamily="34" charset="0"/>
              </a:rPr>
              <a:pPr algn="r"/>
              <a:t>7</a:t>
            </a:fld>
            <a:endParaRPr lang="en-AU" sz="1300" dirty="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Slide Image Placeholder 1"/>
          <p:cNvSpPr>
            <a:spLocks noGrp="1" noRot="1" noChangeAspect="1" noTextEdit="1"/>
          </p:cNvSpPr>
          <p:nvPr>
            <p:ph type="sldImg"/>
          </p:nvPr>
        </p:nvSpPr>
        <p:spPr bwMode="auto">
          <a:noFill/>
          <a:ln>
            <a:solidFill>
              <a:srgbClr val="000000"/>
            </a:solidFill>
            <a:miter lim="800000"/>
            <a:headEnd/>
            <a:tailEnd/>
          </a:ln>
        </p:spPr>
      </p:sp>
      <p:sp>
        <p:nvSpPr>
          <p:cNvPr id="40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AU" b="1" smtClean="0"/>
          </a:p>
        </p:txBody>
      </p:sp>
      <p:sp>
        <p:nvSpPr>
          <p:cNvPr id="4099" name="Slide Number Placeholder 3"/>
          <p:cNvSpPr>
            <a:spLocks noGrp="1"/>
          </p:cNvSpPr>
          <p:nvPr>
            <p:ph type="sldNum" sz="quarter" idx="5"/>
          </p:nvPr>
        </p:nvSpPr>
        <p:spPr bwMode="auto">
          <a:noFill/>
          <a:ln>
            <a:miter lim="800000"/>
            <a:headEnd/>
            <a:tailEnd/>
          </a:ln>
        </p:spPr>
        <p:txBody>
          <a:bodyPr/>
          <a:lstStyle/>
          <a:p>
            <a:fld id="{BCE0A0CE-C222-479B-88B3-D72746E15C4D}" type="slidenum">
              <a:rPr lang="en-AU">
                <a:cs typeface="Arial" pitchFamily="34" charset="0"/>
              </a:rPr>
              <a:pPr/>
              <a:t>9</a:t>
            </a:fld>
            <a:endParaRPr lang="en-AU">
              <a:cs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Slide Image Placeholder 1"/>
          <p:cNvSpPr>
            <a:spLocks noGrp="1" noRot="1" noChangeAspect="1" noTextEdit="1"/>
          </p:cNvSpPr>
          <p:nvPr>
            <p:ph type="sldImg"/>
          </p:nvPr>
        </p:nvSpPr>
        <p:spPr bwMode="auto">
          <a:noFill/>
          <a:ln>
            <a:solidFill>
              <a:srgbClr val="000000"/>
            </a:solidFill>
            <a:miter lim="800000"/>
            <a:headEnd/>
            <a:tailEnd/>
          </a:ln>
        </p:spPr>
      </p:sp>
      <p:sp>
        <p:nvSpPr>
          <p:cNvPr id="61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AU" b="1" smtClean="0"/>
          </a:p>
        </p:txBody>
      </p:sp>
      <p:sp>
        <p:nvSpPr>
          <p:cNvPr id="6147" name="Slide Number Placeholder 3"/>
          <p:cNvSpPr>
            <a:spLocks noGrp="1"/>
          </p:cNvSpPr>
          <p:nvPr>
            <p:ph type="sldNum" sz="quarter" idx="5"/>
          </p:nvPr>
        </p:nvSpPr>
        <p:spPr bwMode="auto">
          <a:noFill/>
          <a:ln>
            <a:miter lim="800000"/>
            <a:headEnd/>
            <a:tailEnd/>
          </a:ln>
        </p:spPr>
        <p:txBody>
          <a:bodyPr/>
          <a:lstStyle/>
          <a:p>
            <a:fld id="{2AC247E6-C1AC-48CC-81F0-0E2DD5757687}" type="slidenum">
              <a:rPr lang="en-AU">
                <a:cs typeface="Arial" pitchFamily="34" charset="0"/>
              </a:rPr>
              <a:pPr/>
              <a:t>10</a:t>
            </a:fld>
            <a:endParaRPr lang="en-AU">
              <a:cs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914400" y="744538"/>
            <a:ext cx="4962525" cy="3722687"/>
          </a:xfrm>
          <a:noFill/>
          <a:ln>
            <a:solidFill>
              <a:srgbClr val="000000"/>
            </a:solidFill>
            <a:miter lim="800000"/>
            <a:headEnd/>
            <a:tailEnd/>
          </a:ln>
        </p:spPr>
      </p:sp>
      <p:sp>
        <p:nvSpPr>
          <p:cNvPr id="38915" name="Notes Placeholder 2"/>
          <p:cNvSpPr>
            <a:spLocks noGrp="1"/>
          </p:cNvSpPr>
          <p:nvPr>
            <p:ph type="body" idx="1"/>
          </p:nvPr>
        </p:nvSpPr>
        <p:spPr bwMode="auto">
          <a:xfrm>
            <a:off x="680245" y="4715631"/>
            <a:ext cx="5429253" cy="4467939"/>
          </a:xfrm>
          <a:noFill/>
        </p:spPr>
        <p:txBody>
          <a:bodyPr wrap="square" numCol="1" anchor="t" anchorCtr="0" compatLnSpc="1">
            <a:prstTxWarp prst="textNoShape">
              <a:avLst/>
            </a:prstTxWarp>
          </a:bodyPr>
          <a:lstStyle/>
          <a:p>
            <a:pPr eaLnBrk="1" hangingPunct="1">
              <a:spcBef>
                <a:spcPct val="0"/>
              </a:spcBef>
            </a:pPr>
            <a:endParaRPr lang="en-CA" dirty="0" smtClean="0">
              <a:ea typeface="ヒラギノ角ゴ Pro W3"/>
              <a:cs typeface="ヒラギノ角ゴ Pro W3"/>
            </a:endParaRPr>
          </a:p>
          <a:p>
            <a:pPr eaLnBrk="1" hangingPunct="1">
              <a:spcBef>
                <a:spcPct val="0"/>
              </a:spcBef>
            </a:pPr>
            <a:endParaRPr lang="en-CA" dirty="0" smtClean="0">
              <a:ea typeface="ヒラギノ角ゴ Pro W3"/>
              <a:cs typeface="ヒラギノ角ゴ Pro W3"/>
            </a:endParaRPr>
          </a:p>
        </p:txBody>
      </p:sp>
      <p:sp>
        <p:nvSpPr>
          <p:cNvPr id="38916" name="Slide Number Placeholder 3"/>
          <p:cNvSpPr txBox="1">
            <a:spLocks noGrp="1"/>
          </p:cNvSpPr>
          <p:nvPr/>
        </p:nvSpPr>
        <p:spPr bwMode="auto">
          <a:xfrm>
            <a:off x="3846780" y="9432847"/>
            <a:ext cx="2941374" cy="495380"/>
          </a:xfrm>
          <a:prstGeom prst="rect">
            <a:avLst/>
          </a:prstGeom>
          <a:noFill/>
          <a:ln w="9525">
            <a:noFill/>
            <a:miter lim="800000"/>
            <a:headEnd/>
            <a:tailEnd/>
          </a:ln>
        </p:spPr>
        <p:txBody>
          <a:bodyPr lIns="89665" tIns="44831" rIns="89665" bIns="44831" anchor="b"/>
          <a:lstStyle/>
          <a:p>
            <a:pPr algn="r"/>
            <a:fld id="{FC5F436D-8A2D-4E28-AE3C-3BCA20EE879B}" type="slidenum">
              <a:rPr lang="en-US" sz="1200">
                <a:latin typeface="Calibri" pitchFamily="34" charset="0"/>
              </a:rPr>
              <a:pPr algn="r"/>
              <a:t>11</a:t>
            </a:fld>
            <a:endParaRPr lang="en-US" sz="1200" dirty="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3B9506AC-14A7-443E-916B-C2A997093E1D}" type="slidenum">
              <a:rPr lang="en-AU" smtClean="0"/>
              <a:pPr/>
              <a:t>13</a:t>
            </a:fld>
            <a:endParaRPr lang="en-A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3B9506AC-14A7-443E-916B-C2A997093E1D}" type="slidenum">
              <a:rPr lang="en-AU" smtClean="0"/>
              <a:pPr/>
              <a:t>14</a:t>
            </a:fld>
            <a:endParaRPr lang="en-A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AU" dirty="0" smtClean="0"/>
              <a:t>This slide gets to the heart of what we intend to do – we call it our Seafloor production system.</a:t>
            </a:r>
          </a:p>
          <a:p>
            <a:pPr>
              <a:defRPr/>
            </a:pPr>
            <a:r>
              <a:rPr lang="en-AU" dirty="0" smtClean="0"/>
              <a:t>It is comprised of three components. Starting at the bottom.</a:t>
            </a:r>
          </a:p>
          <a:p>
            <a:pPr marL="223136" indent="-223136">
              <a:buFontTx/>
              <a:buAutoNum type="arabicParenR"/>
              <a:defRPr/>
            </a:pPr>
            <a:r>
              <a:rPr lang="en-AU" dirty="0" smtClean="0"/>
              <a:t>The seafloor production tools. We will have three of these operating on the seafloor at a depth of 1600 metres, controlled by operators on the ship above. They will disaggregate the material and reduce it to a maximum size of 50 ml. The material is quite friable and easy to cut, and the process does not require any blasting or explosives. </a:t>
            </a:r>
          </a:p>
          <a:p>
            <a:pPr marL="223136" indent="-223136">
              <a:buFontTx/>
              <a:buAutoNum type="arabicParenR"/>
              <a:defRPr/>
            </a:pPr>
            <a:r>
              <a:rPr lang="en-AU" dirty="0" smtClean="0"/>
              <a:t>Once the material is cut from the seafloor, it is collected by a collecting machine, which is essentially a large vacuum cleaner which pumps it as a seawater slurry via a riser and lifter system to the ship on the surface.  </a:t>
            </a:r>
          </a:p>
          <a:p>
            <a:pPr marL="223136" indent="-223136">
              <a:buFontTx/>
              <a:buAutoNum type="arabicParenR"/>
              <a:defRPr/>
            </a:pPr>
            <a:r>
              <a:rPr lang="en-AU" dirty="0" smtClean="0"/>
              <a:t>The last component is the seafloor production vessel, which serves as the operational base, and I will say more about each of these components.</a:t>
            </a:r>
          </a:p>
        </p:txBody>
      </p:sp>
      <p:sp>
        <p:nvSpPr>
          <p:cNvPr id="4" name="Slide Number Placeholder 3"/>
          <p:cNvSpPr>
            <a:spLocks noGrp="1"/>
          </p:cNvSpPr>
          <p:nvPr>
            <p:ph type="sldNum" sz="quarter" idx="5"/>
          </p:nvPr>
        </p:nvSpPr>
        <p:spPr/>
        <p:txBody>
          <a:bodyPr/>
          <a:lstStyle/>
          <a:p>
            <a:pPr>
              <a:defRPr/>
            </a:pPr>
            <a:fld id="{8E96A8B5-9237-43AC-82ED-0C371F58BE4F}" type="slidenum">
              <a:rPr lang="en-AU" smtClean="0"/>
              <a:pPr>
                <a:defRPr/>
              </a:pPr>
              <a:t>15</a:t>
            </a:fld>
            <a:endParaRPr lang="en-AU"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3B9506AC-14A7-443E-916B-C2A997093E1D}" type="slidenum">
              <a:rPr lang="en-AU" smtClean="0"/>
              <a:pPr/>
              <a:t>17</a:t>
            </a:fld>
            <a:endParaRPr lang="en-AU"/>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8" descr="Nautilus Powerpoint 20112.jpg"/>
          <p:cNvPicPr>
            <a:picLocks noChangeAspect="1"/>
          </p:cNvPicPr>
          <p:nvPr userDrawn="1"/>
        </p:nvPicPr>
        <p:blipFill>
          <a:blip r:embed="rId2" cstate="email"/>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3308343" y="4947011"/>
            <a:ext cx="4554850" cy="1579786"/>
          </a:xfrm>
        </p:spPr>
        <p:txBody>
          <a:bodyPr anchor="t"/>
          <a:lstStyle>
            <a:lvl1pPr>
              <a:defRPr b="1" cap="all">
                <a:solidFill>
                  <a:srgbClr val="1986A8"/>
                </a:solidFill>
              </a:defRPr>
            </a:lvl1pPr>
          </a:lstStyle>
          <a:p>
            <a:r>
              <a:rPr lang="en-US" dirty="0"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ntent plus 6">
    <p:spTree>
      <p:nvGrpSpPr>
        <p:cNvPr id="1" name=""/>
        <p:cNvGrpSpPr/>
        <p:nvPr/>
      </p:nvGrpSpPr>
      <p:grpSpPr>
        <a:xfrm>
          <a:off x="0" y="0"/>
          <a:ext cx="0" cy="0"/>
          <a:chOff x="0" y="0"/>
          <a:chExt cx="0" cy="0"/>
        </a:xfrm>
      </p:grpSpPr>
      <p:sp>
        <p:nvSpPr>
          <p:cNvPr id="2" name="Title 1"/>
          <p:cNvSpPr>
            <a:spLocks noGrp="1"/>
          </p:cNvSpPr>
          <p:nvPr>
            <p:ph type="title"/>
          </p:nvPr>
        </p:nvSpPr>
        <p:spPr>
          <a:xfrm>
            <a:off x="457200" y="214290"/>
            <a:ext cx="8229600" cy="582594"/>
          </a:xfrm>
        </p:spPr>
        <p:txBody>
          <a:bodyPr/>
          <a:lstStyle/>
          <a:p>
            <a:r>
              <a:rPr lang="en-US" dirty="0" smtClean="0"/>
              <a:t>Click to edit Master title style</a:t>
            </a:r>
            <a:endParaRPr lang="en-AU" dirty="0"/>
          </a:p>
        </p:txBody>
      </p:sp>
      <p:sp>
        <p:nvSpPr>
          <p:cNvPr id="3" name="Content Placeholder 2"/>
          <p:cNvSpPr>
            <a:spLocks noGrp="1"/>
          </p:cNvSpPr>
          <p:nvPr>
            <p:ph sz="half" idx="1"/>
          </p:nvPr>
        </p:nvSpPr>
        <p:spPr>
          <a:xfrm>
            <a:off x="457200" y="1071546"/>
            <a:ext cx="4038600" cy="5054617"/>
          </a:xfrm>
        </p:spPr>
        <p:txBody>
          <a:bodyPr/>
          <a:lstStyle>
            <a:lvl1pPr>
              <a:defRPr sz="26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9" name="Content Placeholder 3"/>
          <p:cNvSpPr>
            <a:spLocks noGrp="1"/>
          </p:cNvSpPr>
          <p:nvPr>
            <p:ph sz="half" idx="12"/>
          </p:nvPr>
        </p:nvSpPr>
        <p:spPr>
          <a:xfrm>
            <a:off x="4643438" y="4500571"/>
            <a:ext cx="1995502" cy="1428760"/>
          </a:xfrm>
        </p:spPr>
        <p:txBody>
          <a:bodyPr/>
          <a:lstStyle>
            <a:lvl1pPr>
              <a:defRPr sz="26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a:t>
            </a:r>
            <a:endParaRPr lang="en-AU" dirty="0"/>
          </a:p>
        </p:txBody>
      </p:sp>
      <p:sp>
        <p:nvSpPr>
          <p:cNvPr id="11" name="Content Placeholder 3"/>
          <p:cNvSpPr>
            <a:spLocks noGrp="1"/>
          </p:cNvSpPr>
          <p:nvPr>
            <p:ph sz="half" idx="14"/>
          </p:nvPr>
        </p:nvSpPr>
        <p:spPr>
          <a:xfrm>
            <a:off x="6715140" y="4500571"/>
            <a:ext cx="1995502" cy="1428760"/>
          </a:xfrm>
        </p:spPr>
        <p:txBody>
          <a:bodyPr/>
          <a:lstStyle>
            <a:lvl1pPr>
              <a:defRPr sz="26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a:t>
            </a:r>
            <a:endParaRPr lang="en-AU" dirty="0"/>
          </a:p>
        </p:txBody>
      </p:sp>
      <p:sp>
        <p:nvSpPr>
          <p:cNvPr id="12" name="Content Placeholder 3"/>
          <p:cNvSpPr>
            <a:spLocks noGrp="1"/>
          </p:cNvSpPr>
          <p:nvPr>
            <p:ph sz="half" idx="15"/>
          </p:nvPr>
        </p:nvSpPr>
        <p:spPr>
          <a:xfrm>
            <a:off x="4643438" y="2786058"/>
            <a:ext cx="1995502" cy="1428760"/>
          </a:xfrm>
        </p:spPr>
        <p:txBody>
          <a:bodyPr/>
          <a:lstStyle>
            <a:lvl1pPr>
              <a:defRPr sz="26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a:t>
            </a:r>
            <a:endParaRPr lang="en-AU" dirty="0"/>
          </a:p>
        </p:txBody>
      </p:sp>
      <p:sp>
        <p:nvSpPr>
          <p:cNvPr id="13" name="Content Placeholder 3"/>
          <p:cNvSpPr>
            <a:spLocks noGrp="1"/>
          </p:cNvSpPr>
          <p:nvPr>
            <p:ph sz="half" idx="16"/>
          </p:nvPr>
        </p:nvSpPr>
        <p:spPr>
          <a:xfrm>
            <a:off x="4648200" y="1071546"/>
            <a:ext cx="1995502" cy="1428760"/>
          </a:xfrm>
        </p:spPr>
        <p:txBody>
          <a:bodyPr/>
          <a:lstStyle>
            <a:lvl1pPr>
              <a:defRPr sz="26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a:t>
            </a:r>
            <a:endParaRPr lang="en-AU" dirty="0"/>
          </a:p>
        </p:txBody>
      </p:sp>
      <p:sp>
        <p:nvSpPr>
          <p:cNvPr id="14" name="Content Placeholder 3"/>
          <p:cNvSpPr>
            <a:spLocks noGrp="1"/>
          </p:cNvSpPr>
          <p:nvPr>
            <p:ph sz="half" idx="17"/>
          </p:nvPr>
        </p:nvSpPr>
        <p:spPr>
          <a:xfrm>
            <a:off x="6719902" y="1071546"/>
            <a:ext cx="1995502" cy="1428760"/>
          </a:xfrm>
        </p:spPr>
        <p:txBody>
          <a:bodyPr/>
          <a:lstStyle>
            <a:lvl1pPr>
              <a:defRPr sz="26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a:t>
            </a:r>
            <a:endParaRPr lang="en-AU" dirty="0"/>
          </a:p>
        </p:txBody>
      </p:sp>
      <p:sp>
        <p:nvSpPr>
          <p:cNvPr id="15" name="Content Placeholder 3"/>
          <p:cNvSpPr>
            <a:spLocks noGrp="1"/>
          </p:cNvSpPr>
          <p:nvPr>
            <p:ph sz="half" idx="18"/>
          </p:nvPr>
        </p:nvSpPr>
        <p:spPr>
          <a:xfrm>
            <a:off x="6715140" y="2786058"/>
            <a:ext cx="1995502" cy="1428760"/>
          </a:xfrm>
        </p:spPr>
        <p:txBody>
          <a:bodyPr/>
          <a:lstStyle>
            <a:lvl1pPr>
              <a:defRPr sz="26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a:t>
            </a:r>
            <a:endParaRPr lang="en-A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8" descr="Nautilus Powerpoint 2011.jpg"/>
          <p:cNvPicPr>
            <a:picLocks noChangeAspect="1"/>
          </p:cNvPicPr>
          <p:nvPr userDrawn="1"/>
        </p:nvPicPr>
        <p:blipFill>
          <a:blip r:embed="rId2" cstate="email"/>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3308343" y="4947011"/>
            <a:ext cx="4554850" cy="1579786"/>
          </a:xfrm>
        </p:spPr>
        <p:txBody>
          <a:bodyPr anchor="t"/>
          <a:lstStyle>
            <a:lvl1pPr>
              <a:defRPr b="1" cap="all">
                <a:solidFill>
                  <a:srgbClr val="1986A8"/>
                </a:solidFill>
              </a:defRPr>
            </a:lvl1pPr>
          </a:lstStyle>
          <a:p>
            <a:r>
              <a:rPr lang="en-US" dirty="0" smtClean="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3" name="Picture 8" descr="Nautilus Powerpoint 20113.jpg"/>
          <p:cNvPicPr>
            <a:picLocks noChangeAspect="1"/>
          </p:cNvPicPr>
          <p:nvPr userDrawn="1"/>
        </p:nvPicPr>
        <p:blipFill>
          <a:blip r:embed="rId2" cstate="email"/>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3308343" y="4947011"/>
            <a:ext cx="4554850" cy="1579786"/>
          </a:xfrm>
        </p:spPr>
        <p:txBody>
          <a:bodyPr anchor="t"/>
          <a:lstStyle>
            <a:lvl1pPr>
              <a:defRPr b="1" cap="all">
                <a:solidFill>
                  <a:srgbClr val="1986A8"/>
                </a:solidFill>
              </a:defRPr>
            </a:lvl1pPr>
          </a:lstStyle>
          <a:p>
            <a:r>
              <a:rPr lang="en-US" dirty="0"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normAutofit/>
          </a:bodyPr>
          <a:lstStyle>
            <a:lvl1pPr>
              <a:defRPr sz="2000"/>
            </a:lvl1pPr>
            <a:lvl2pPr>
              <a:defRPr sz="2000"/>
            </a:lvl2pPr>
            <a:lvl3pPr>
              <a:defRPr sz="2000"/>
            </a:lvl3pPr>
            <a:lvl4pPr>
              <a:defRPr sz="2000"/>
            </a:lvl4pPr>
            <a:lvl5pPr>
              <a:defRPr sz="2000"/>
            </a:lvl5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5" name="Date Placeholder 4"/>
          <p:cNvSpPr>
            <a:spLocks noGrp="1"/>
          </p:cNvSpPr>
          <p:nvPr>
            <p:ph type="dt" sz="half" idx="10"/>
          </p:nvPr>
        </p:nvSpPr>
        <p:spPr>
          <a:xfrm>
            <a:off x="4275138" y="5519738"/>
            <a:ext cx="773112" cy="334962"/>
          </a:xfrm>
          <a:prstGeom prst="rect">
            <a:avLst/>
          </a:prstGeom>
        </p:spPr>
        <p:txBody>
          <a:bodyPr/>
          <a:lstStyle>
            <a:lvl1pPr fontAlgn="auto">
              <a:spcBef>
                <a:spcPts val="0"/>
              </a:spcBef>
              <a:spcAft>
                <a:spcPts val="0"/>
              </a:spcAft>
              <a:defRPr>
                <a:latin typeface="+mn-lt"/>
                <a:cs typeface="+mn-cs"/>
              </a:defRPr>
            </a:lvl1pPr>
          </a:lstStyle>
          <a:p>
            <a:pPr>
              <a:defRPr/>
            </a:pPr>
            <a:fld id="{933DCA2D-6E77-48B3-9C0D-E7B868268FEA}" type="datetimeFigureOut">
              <a:rPr lang="en-US"/>
              <a:pPr>
                <a:defRPr/>
              </a:pPr>
              <a:t>5/3/2013</a:t>
            </a:fld>
            <a:endParaRPr lang="en-US"/>
          </a:p>
        </p:txBody>
      </p:sp>
      <p:sp>
        <p:nvSpPr>
          <p:cNvPr id="6" name="Slide Number Placeholder 6"/>
          <p:cNvSpPr>
            <a:spLocks noGrp="1"/>
          </p:cNvSpPr>
          <p:nvPr>
            <p:ph type="sldNum" sz="quarter" idx="11"/>
          </p:nvPr>
        </p:nvSpPr>
        <p:spPr>
          <a:xfrm>
            <a:off x="6553200" y="6586538"/>
            <a:ext cx="2133600" cy="365125"/>
          </a:xfrm>
          <a:prstGeom prst="rect">
            <a:avLst/>
          </a:prstGeom>
        </p:spPr>
        <p:txBody>
          <a:bodyPr/>
          <a:lstStyle>
            <a:lvl1pPr fontAlgn="auto">
              <a:spcBef>
                <a:spcPts val="0"/>
              </a:spcBef>
              <a:spcAft>
                <a:spcPts val="0"/>
              </a:spcAft>
              <a:defRPr>
                <a:latin typeface="+mn-lt"/>
                <a:cs typeface="+mn-cs"/>
              </a:defRPr>
            </a:lvl1pPr>
          </a:lstStyle>
          <a:p>
            <a:pPr>
              <a:defRPr/>
            </a:pPr>
            <a:fld id="{3D693126-CA4C-4E73-9A35-6DABE13FCC5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7" name="Date Placeholder 6"/>
          <p:cNvSpPr>
            <a:spLocks noGrp="1"/>
          </p:cNvSpPr>
          <p:nvPr>
            <p:ph type="dt" sz="half" idx="10"/>
          </p:nvPr>
        </p:nvSpPr>
        <p:spPr>
          <a:xfrm>
            <a:off x="4275138" y="5519738"/>
            <a:ext cx="773112" cy="334962"/>
          </a:xfrm>
          <a:prstGeom prst="rect">
            <a:avLst/>
          </a:prstGeom>
        </p:spPr>
        <p:txBody>
          <a:bodyPr/>
          <a:lstStyle>
            <a:lvl1pPr fontAlgn="auto">
              <a:spcBef>
                <a:spcPts val="0"/>
              </a:spcBef>
              <a:spcAft>
                <a:spcPts val="0"/>
              </a:spcAft>
              <a:defRPr>
                <a:latin typeface="+mn-lt"/>
                <a:cs typeface="+mn-cs"/>
              </a:defRPr>
            </a:lvl1pPr>
          </a:lstStyle>
          <a:p>
            <a:pPr>
              <a:defRPr/>
            </a:pPr>
            <a:fld id="{B47F6838-0F21-4112-9B33-65F90634320F}" type="datetimeFigureOut">
              <a:rPr lang="en-US"/>
              <a:pPr>
                <a:defRPr/>
              </a:pPr>
              <a:t>5/3/2013</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9" name="Slide Number Placeholder 8"/>
          <p:cNvSpPr>
            <a:spLocks noGrp="1"/>
          </p:cNvSpPr>
          <p:nvPr>
            <p:ph type="sldNum" sz="quarter" idx="12"/>
          </p:nvPr>
        </p:nvSpPr>
        <p:spPr>
          <a:xfrm>
            <a:off x="6553200" y="6586538"/>
            <a:ext cx="2133600" cy="365125"/>
          </a:xfrm>
          <a:prstGeom prst="rect">
            <a:avLst/>
          </a:prstGeom>
        </p:spPr>
        <p:txBody>
          <a:bodyPr/>
          <a:lstStyle>
            <a:lvl1pPr fontAlgn="auto">
              <a:spcBef>
                <a:spcPts val="0"/>
              </a:spcBef>
              <a:spcAft>
                <a:spcPts val="0"/>
              </a:spcAft>
              <a:defRPr>
                <a:latin typeface="+mn-lt"/>
                <a:cs typeface="+mn-cs"/>
              </a:defRPr>
            </a:lvl1pPr>
          </a:lstStyle>
          <a:p>
            <a:pPr>
              <a:defRPr/>
            </a:pPr>
            <a:fld id="{C16B1FCC-6976-4A72-A3A7-C00E439A942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435100"/>
            <a:ext cx="5111750" cy="4691063"/>
          </a:xfrm>
        </p:spPr>
        <p:txBody>
          <a:bodyPr>
            <a:normAutofit/>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dirty="0" smtClean="0"/>
              <a:t>Click to edit Master text styles</a:t>
            </a:r>
          </a:p>
        </p:txBody>
      </p:sp>
      <p:sp>
        <p:nvSpPr>
          <p:cNvPr id="8" name="Title 1"/>
          <p:cNvSpPr>
            <a:spLocks noGrp="1"/>
          </p:cNvSpPr>
          <p:nvPr>
            <p:ph type="title"/>
          </p:nvPr>
        </p:nvSpPr>
        <p:spPr>
          <a:xfrm>
            <a:off x="457200" y="384158"/>
            <a:ext cx="8229600" cy="721276"/>
          </a:xfrm>
        </p:spPr>
        <p:txBody>
          <a:bodyPr/>
          <a:lstStyle/>
          <a:p>
            <a:r>
              <a:rPr lang="en-AU" smtClean="0"/>
              <a:t>Click to edit Master title style</a:t>
            </a:r>
            <a:endParaRPr lang="en-US"/>
          </a:p>
        </p:txBody>
      </p:sp>
      <p:sp>
        <p:nvSpPr>
          <p:cNvPr id="5" name="Date Placeholder 4"/>
          <p:cNvSpPr>
            <a:spLocks noGrp="1"/>
          </p:cNvSpPr>
          <p:nvPr>
            <p:ph type="dt" sz="half" idx="10"/>
          </p:nvPr>
        </p:nvSpPr>
        <p:spPr>
          <a:xfrm>
            <a:off x="4275138" y="5519738"/>
            <a:ext cx="773112" cy="334962"/>
          </a:xfrm>
          <a:prstGeom prst="rect">
            <a:avLst/>
          </a:prstGeom>
        </p:spPr>
        <p:txBody>
          <a:bodyPr/>
          <a:lstStyle>
            <a:lvl1pPr fontAlgn="auto">
              <a:spcBef>
                <a:spcPts val="0"/>
              </a:spcBef>
              <a:spcAft>
                <a:spcPts val="0"/>
              </a:spcAft>
              <a:defRPr>
                <a:latin typeface="+mn-lt"/>
                <a:cs typeface="+mn-cs"/>
              </a:defRPr>
            </a:lvl1pPr>
          </a:lstStyle>
          <a:p>
            <a:pPr>
              <a:defRPr/>
            </a:pPr>
            <a:fld id="{679C814F-25B5-4B8F-A2F0-AF0025C5F19F}" type="datetimeFigureOut">
              <a:rPr lang="en-US"/>
              <a:pPr>
                <a:defRPr/>
              </a:pPr>
              <a:t>5/3/2013</a:t>
            </a:fld>
            <a:endParaRPr lang="en-US"/>
          </a:p>
        </p:txBody>
      </p:sp>
      <p:sp>
        <p:nvSpPr>
          <p:cNvPr id="6" name="Slide Number Placeholder 6"/>
          <p:cNvSpPr>
            <a:spLocks noGrp="1"/>
          </p:cNvSpPr>
          <p:nvPr>
            <p:ph type="sldNum" sz="quarter" idx="11"/>
          </p:nvPr>
        </p:nvSpPr>
        <p:spPr>
          <a:xfrm>
            <a:off x="6553200" y="6586538"/>
            <a:ext cx="2133600" cy="365125"/>
          </a:xfrm>
          <a:prstGeom prst="rect">
            <a:avLst/>
          </a:prstGeom>
        </p:spPr>
        <p:txBody>
          <a:bodyPr/>
          <a:lstStyle>
            <a:lvl1pPr fontAlgn="auto">
              <a:spcBef>
                <a:spcPts val="0"/>
              </a:spcBef>
              <a:spcAft>
                <a:spcPts val="0"/>
              </a:spcAft>
              <a:defRPr>
                <a:latin typeface="+mn-lt"/>
                <a:cs typeface="+mn-cs"/>
              </a:defRPr>
            </a:lvl1pPr>
          </a:lstStyle>
          <a:p>
            <a:pPr>
              <a:defRPr/>
            </a:pPr>
            <a:fld id="{81B281AC-9768-4475-A730-97DA3530917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3" name="Picture 8" descr="Nautilus Powerpoint 20115.jpg"/>
          <p:cNvPicPr>
            <a:picLocks noChangeAspect="1"/>
          </p:cNvPicPr>
          <p:nvPr userDrawn="1"/>
        </p:nvPicPr>
        <p:blipFill>
          <a:blip r:embed="rId2" cstate="email"/>
          <a:srcRect/>
          <a:stretch>
            <a:fillRect/>
          </a:stretch>
        </p:blipFill>
        <p:spPr bwMode="auto">
          <a:xfrm>
            <a:off x="0" y="0"/>
            <a:ext cx="9144000" cy="6858000"/>
          </a:xfrm>
          <a:prstGeom prst="rect">
            <a:avLst/>
          </a:prstGeom>
          <a:noFill/>
          <a:ln w="9525">
            <a:noFill/>
            <a:miter lim="800000"/>
            <a:headEnd/>
            <a:tailEnd/>
          </a:ln>
        </p:spPr>
      </p:pic>
      <p:sp>
        <p:nvSpPr>
          <p:cNvPr id="4" name="Rectangle 2"/>
          <p:cNvSpPr>
            <a:spLocks noChangeArrowheads="1"/>
          </p:cNvSpPr>
          <p:nvPr userDrawn="1"/>
        </p:nvSpPr>
        <p:spPr bwMode="auto">
          <a:xfrm>
            <a:off x="433388" y="5699125"/>
            <a:ext cx="2693987" cy="577850"/>
          </a:xfrm>
          <a:prstGeom prst="rect">
            <a:avLst/>
          </a:prstGeom>
          <a:solidFill>
            <a:srgbClr val="FFFFFF"/>
          </a:solidFill>
          <a:ln w="9525">
            <a:solidFill>
              <a:srgbClr val="FFFFFF"/>
            </a:solidFill>
            <a:miter lim="800000"/>
            <a:headEnd/>
            <a:tailEnd/>
          </a:ln>
        </p:spPr>
        <p:txBody>
          <a:bodyPr/>
          <a:lstStyle/>
          <a:p>
            <a:pPr fontAlgn="auto">
              <a:spcBef>
                <a:spcPts val="0"/>
              </a:spcBef>
              <a:spcAft>
                <a:spcPts val="0"/>
              </a:spcAft>
              <a:defRPr/>
            </a:pPr>
            <a:endParaRPr lang="en-AU">
              <a:latin typeface="+mn-lt"/>
              <a:cs typeface="+mn-cs"/>
            </a:endParaRPr>
          </a:p>
        </p:txBody>
      </p:sp>
      <p:sp>
        <p:nvSpPr>
          <p:cNvPr id="2" name="Title 1"/>
          <p:cNvSpPr>
            <a:spLocks noGrp="1"/>
          </p:cNvSpPr>
          <p:nvPr>
            <p:ph type="ctrTitle"/>
          </p:nvPr>
        </p:nvSpPr>
        <p:spPr>
          <a:xfrm>
            <a:off x="433064" y="4157118"/>
            <a:ext cx="3015982" cy="1304789"/>
          </a:xfrm>
        </p:spPr>
        <p:txBody>
          <a:bodyPr anchor="t">
            <a:normAutofit/>
          </a:bodyPr>
          <a:lstStyle>
            <a:lvl1pPr>
              <a:defRPr sz="1400" b="0" cap="none">
                <a:solidFill>
                  <a:schemeClr val="tx1"/>
                </a:solidFill>
              </a:defRPr>
            </a:lvl1p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General Text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749300" y="1117600"/>
            <a:ext cx="7645400" cy="4794249"/>
          </a:xfrm>
        </p:spPr>
        <p:txBody>
          <a:bodyPr/>
          <a:lstStyle>
            <a:lvl1pPr marL="342900" marR="0" indent="-342900" algn="l" defTabSz="914400" rtl="0" eaLnBrk="0" fontAlgn="base" latinLnBrk="0" hangingPunct="0">
              <a:lnSpc>
                <a:spcPct val="100000"/>
              </a:lnSpc>
              <a:spcBef>
                <a:spcPct val="20000"/>
              </a:spcBef>
              <a:spcAft>
                <a:spcPct val="0"/>
              </a:spcAft>
              <a:buClr>
                <a:srgbClr val="0084A9"/>
              </a:buClr>
              <a:buSzTx/>
              <a:buFont typeface="Wingdings" pitchFamily="112" charset="2"/>
              <a:buChar char="§"/>
              <a:tabLst/>
              <a:defRPr sz="2400"/>
            </a:lvl1pPr>
            <a:lvl2pPr marL="576000" marR="0" indent="-285750" algn="l" defTabSz="914400" rtl="0" eaLnBrk="0" fontAlgn="base" latinLnBrk="0" hangingPunct="0">
              <a:lnSpc>
                <a:spcPct val="100000"/>
              </a:lnSpc>
              <a:spcBef>
                <a:spcPct val="20000"/>
              </a:spcBef>
              <a:spcAft>
                <a:spcPct val="0"/>
              </a:spcAft>
              <a:buClr>
                <a:srgbClr val="0084A9"/>
              </a:buClr>
              <a:buSzPct val="125000"/>
              <a:buFont typeface="Arial"/>
              <a:buChar char="–"/>
              <a:tabLst/>
              <a:defRPr sz="2000"/>
            </a:lvl2pPr>
            <a:lvl3pPr marL="784800" marR="0" indent="-228600" algn="l" defTabSz="914400" rtl="0" eaLnBrk="0" fontAlgn="base" latinLnBrk="0" hangingPunct="0">
              <a:lnSpc>
                <a:spcPct val="100000"/>
              </a:lnSpc>
              <a:spcBef>
                <a:spcPct val="20000"/>
              </a:spcBef>
              <a:spcAft>
                <a:spcPct val="0"/>
              </a:spcAft>
              <a:buClr>
                <a:srgbClr val="0084A9"/>
              </a:buClr>
              <a:buSzPct val="125000"/>
              <a:buFont typeface="Arial" pitchFamily="112" charset="0"/>
              <a:buChar char="•"/>
              <a:tabLst/>
              <a:defRPr sz="1800"/>
            </a:lvl3pPr>
            <a:lvl4pPr marL="1062000" marR="0" indent="-228600" algn="l" defTabSz="914400" rtl="0" eaLnBrk="0" fontAlgn="base" latinLnBrk="0" hangingPunct="0">
              <a:lnSpc>
                <a:spcPct val="100000"/>
              </a:lnSpc>
              <a:spcBef>
                <a:spcPct val="20000"/>
              </a:spcBef>
              <a:spcAft>
                <a:spcPct val="0"/>
              </a:spcAft>
              <a:buClr>
                <a:srgbClr val="626464"/>
              </a:buClr>
              <a:buSzPct val="125000"/>
              <a:buFont typeface="Arial"/>
              <a:buChar char="–"/>
              <a:tabLst/>
              <a:defRPr sz="1200"/>
            </a:lvl4pPr>
            <a:lvl5pPr marL="1249200" marR="0" indent="-228600" algn="l" defTabSz="914400" rtl="0" eaLnBrk="0" fontAlgn="base" latinLnBrk="0" hangingPunct="0">
              <a:lnSpc>
                <a:spcPct val="100000"/>
              </a:lnSpc>
              <a:spcBef>
                <a:spcPct val="20000"/>
              </a:spcBef>
              <a:spcAft>
                <a:spcPct val="0"/>
              </a:spcAft>
              <a:buClr>
                <a:srgbClr val="626464"/>
              </a:buClr>
              <a:buSzPct val="100000"/>
              <a:buFont typeface="Wingdings" charset="2"/>
              <a:buChar char="§"/>
              <a:tabLst/>
              <a:defRPr sz="1200"/>
            </a:lvl5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
        <p:nvSpPr>
          <p:cNvPr id="4" name="Title Placeholder 1"/>
          <p:cNvSpPr>
            <a:spLocks noGrp="1"/>
          </p:cNvSpPr>
          <p:nvPr>
            <p:ph type="title"/>
          </p:nvPr>
        </p:nvSpPr>
        <p:spPr bwMode="auto">
          <a:xfrm>
            <a:off x="428625" y="214313"/>
            <a:ext cx="7500938" cy="582612"/>
          </a:xfrm>
          <a:prstGeom prst="rect">
            <a:avLst/>
          </a:prstGeom>
          <a:noFill/>
          <a:ln w="9525">
            <a:noFill/>
            <a:miter lim="800000"/>
            <a:headEnd/>
            <a:tailEnd/>
          </a:ln>
        </p:spPr>
        <p:txBody>
          <a:bodyPr/>
          <a:lstStyle/>
          <a:p>
            <a:pPr lvl="0"/>
            <a:r>
              <a:rPr lang="en-US" dirty="0"/>
              <a:t>Click to edit Master title style</a:t>
            </a:r>
            <a:endParaRPr lang="en-A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50" name="Picture 6" descr="Nautilus Powerpoint 20114.jpg"/>
          <p:cNvPicPr>
            <a:picLocks noChangeAspect="1"/>
          </p:cNvPicPr>
          <p:nvPr userDrawn="1"/>
        </p:nvPicPr>
        <p:blipFill>
          <a:blip r:embed="rId13" cstate="email"/>
          <a:srcRect/>
          <a:stretch>
            <a:fillRect/>
          </a:stretch>
        </p:blipFill>
        <p:spPr bwMode="auto">
          <a:xfrm>
            <a:off x="0" y="0"/>
            <a:ext cx="9144000" cy="6858000"/>
          </a:xfrm>
          <a:prstGeom prst="rect">
            <a:avLst/>
          </a:prstGeom>
          <a:noFill/>
          <a:ln w="9525">
            <a:noFill/>
            <a:miter lim="800000"/>
            <a:headEnd/>
            <a:tailEnd/>
          </a:ln>
        </p:spPr>
      </p:pic>
      <p:sp>
        <p:nvSpPr>
          <p:cNvPr id="2051" name="Title Placeholder 1"/>
          <p:cNvSpPr>
            <a:spLocks noGrp="1"/>
          </p:cNvSpPr>
          <p:nvPr>
            <p:ph type="title"/>
          </p:nvPr>
        </p:nvSpPr>
        <p:spPr bwMode="auto">
          <a:xfrm>
            <a:off x="457200" y="384175"/>
            <a:ext cx="8229600" cy="7207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2"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1"/>
            <a:endParaRPr lang="en-US" smtClean="0"/>
          </a:p>
        </p:txBody>
      </p:sp>
      <p:sp>
        <p:nvSpPr>
          <p:cNvPr id="8" name="TextBox 7"/>
          <p:cNvSpPr txBox="1"/>
          <p:nvPr userDrawn="1"/>
        </p:nvSpPr>
        <p:spPr>
          <a:xfrm>
            <a:off x="4106863" y="6586538"/>
            <a:ext cx="1069975" cy="215900"/>
          </a:xfrm>
          <a:prstGeom prst="rect">
            <a:avLst/>
          </a:prstGeom>
          <a:noFill/>
        </p:spPr>
        <p:txBody>
          <a:bodyPr>
            <a:spAutoFit/>
          </a:bodyPr>
          <a:lstStyle/>
          <a:p>
            <a:pPr fontAlgn="auto">
              <a:spcBef>
                <a:spcPts val="0"/>
              </a:spcBef>
              <a:spcAft>
                <a:spcPts val="0"/>
              </a:spcAft>
              <a:defRPr/>
            </a:pPr>
            <a:r>
              <a:rPr lang="en-AU" sz="800" dirty="0" smtClean="0">
                <a:solidFill>
                  <a:srgbClr val="1986A8"/>
                </a:solidFill>
              </a:rPr>
              <a:t>May</a:t>
            </a:r>
            <a:r>
              <a:rPr lang="en-AU" sz="800" baseline="0" dirty="0" smtClean="0">
                <a:solidFill>
                  <a:srgbClr val="1986A8"/>
                </a:solidFill>
              </a:rPr>
              <a:t> 2013</a:t>
            </a:r>
            <a:endParaRPr lang="en-AU" sz="800" dirty="0">
              <a:solidFill>
                <a:srgbClr val="1986A8"/>
              </a:solidFill>
            </a:endParaRPr>
          </a:p>
        </p:txBody>
      </p:sp>
      <p:sp>
        <p:nvSpPr>
          <p:cNvPr id="10" name="Slide Number Placeholder 5"/>
          <p:cNvSpPr txBox="1">
            <a:spLocks/>
          </p:cNvSpPr>
          <p:nvPr userDrawn="1"/>
        </p:nvSpPr>
        <p:spPr>
          <a:xfrm>
            <a:off x="8470900" y="6572250"/>
            <a:ext cx="428625" cy="285750"/>
          </a:xfrm>
          <a:prstGeom prst="rect">
            <a:avLst/>
          </a:prstGeom>
        </p:spPr>
        <p:txBody>
          <a:bodyPr/>
          <a:lstStyle/>
          <a:p>
            <a:pPr algn="ctr" fontAlgn="auto">
              <a:spcBef>
                <a:spcPts val="0"/>
              </a:spcBef>
              <a:spcAft>
                <a:spcPts val="0"/>
              </a:spcAft>
              <a:defRPr/>
            </a:pPr>
            <a:fld id="{36B4905C-AE35-45A2-B514-D6B5E7938787}" type="slidenum">
              <a:rPr lang="en-US" sz="800">
                <a:solidFill>
                  <a:srgbClr val="1986A8"/>
                </a:solidFill>
              </a:rPr>
              <a:pPr algn="ctr" fontAlgn="auto">
                <a:spcBef>
                  <a:spcPts val="0"/>
                </a:spcBef>
                <a:spcAft>
                  <a:spcPts val="0"/>
                </a:spcAft>
                <a:defRPr/>
              </a:pPr>
              <a:t>‹#›</a:t>
            </a:fld>
            <a:endParaRPr lang="en-US" sz="800" dirty="0">
              <a:solidFill>
                <a:srgbClr val="1986A8"/>
              </a:solidFill>
            </a:endParaRPr>
          </a:p>
        </p:txBody>
      </p:sp>
    </p:spTree>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57" r:id="rId4"/>
    <p:sldLayoutId id="2147483763" r:id="rId5"/>
    <p:sldLayoutId id="2147483764" r:id="rId6"/>
    <p:sldLayoutId id="2147483765" r:id="rId7"/>
    <p:sldLayoutId id="2147483766" r:id="rId8"/>
    <p:sldLayoutId id="2147483758" r:id="rId9"/>
    <p:sldLayoutId id="2147483759" r:id="rId10"/>
    <p:sldLayoutId id="2147483774" r:id="rId11"/>
  </p:sldLayoutIdLst>
  <p:txStyles>
    <p:titleStyle>
      <a:lvl1pPr algn="l" defTabSz="457200" rtl="0" eaLnBrk="0" fontAlgn="base" hangingPunct="0">
        <a:spcBef>
          <a:spcPct val="0"/>
        </a:spcBef>
        <a:spcAft>
          <a:spcPct val="0"/>
        </a:spcAft>
        <a:defRPr sz="2800" kern="1200">
          <a:solidFill>
            <a:schemeClr val="bg1"/>
          </a:solidFill>
          <a:latin typeface="Arial"/>
          <a:ea typeface="+mj-ea"/>
          <a:cs typeface="Arial"/>
        </a:defRPr>
      </a:lvl1pPr>
      <a:lvl2pPr algn="l" defTabSz="457200" rtl="0" eaLnBrk="0" fontAlgn="base" hangingPunct="0">
        <a:spcBef>
          <a:spcPct val="0"/>
        </a:spcBef>
        <a:spcAft>
          <a:spcPct val="0"/>
        </a:spcAft>
        <a:defRPr sz="2800">
          <a:solidFill>
            <a:schemeClr val="bg1"/>
          </a:solidFill>
          <a:latin typeface="Arial" pitchFamily="34" charset="0"/>
          <a:cs typeface="Arial" pitchFamily="34" charset="0"/>
        </a:defRPr>
      </a:lvl2pPr>
      <a:lvl3pPr algn="l" defTabSz="457200" rtl="0" eaLnBrk="0" fontAlgn="base" hangingPunct="0">
        <a:spcBef>
          <a:spcPct val="0"/>
        </a:spcBef>
        <a:spcAft>
          <a:spcPct val="0"/>
        </a:spcAft>
        <a:defRPr sz="2800">
          <a:solidFill>
            <a:schemeClr val="bg1"/>
          </a:solidFill>
          <a:latin typeface="Arial" pitchFamily="34" charset="0"/>
          <a:cs typeface="Arial" pitchFamily="34" charset="0"/>
        </a:defRPr>
      </a:lvl3pPr>
      <a:lvl4pPr algn="l" defTabSz="457200" rtl="0" eaLnBrk="0" fontAlgn="base" hangingPunct="0">
        <a:spcBef>
          <a:spcPct val="0"/>
        </a:spcBef>
        <a:spcAft>
          <a:spcPct val="0"/>
        </a:spcAft>
        <a:defRPr sz="2800">
          <a:solidFill>
            <a:schemeClr val="bg1"/>
          </a:solidFill>
          <a:latin typeface="Arial" pitchFamily="34" charset="0"/>
          <a:cs typeface="Arial" pitchFamily="34" charset="0"/>
        </a:defRPr>
      </a:lvl4pPr>
      <a:lvl5pPr algn="l" defTabSz="457200" rtl="0" eaLnBrk="0" fontAlgn="base" hangingPunct="0">
        <a:spcBef>
          <a:spcPct val="0"/>
        </a:spcBef>
        <a:spcAft>
          <a:spcPct val="0"/>
        </a:spcAft>
        <a:defRPr sz="2800">
          <a:solidFill>
            <a:schemeClr val="bg1"/>
          </a:solidFill>
          <a:latin typeface="Arial" pitchFamily="34" charset="0"/>
          <a:cs typeface="Arial" pitchFamily="34" charset="0"/>
        </a:defRPr>
      </a:lvl5pPr>
      <a:lvl6pPr marL="457200" algn="l" defTabSz="457200" rtl="0" fontAlgn="base">
        <a:spcBef>
          <a:spcPct val="0"/>
        </a:spcBef>
        <a:spcAft>
          <a:spcPct val="0"/>
        </a:spcAft>
        <a:defRPr sz="2800">
          <a:solidFill>
            <a:schemeClr val="bg1"/>
          </a:solidFill>
          <a:latin typeface="Arial" pitchFamily="34" charset="0"/>
          <a:cs typeface="Arial" pitchFamily="34" charset="0"/>
        </a:defRPr>
      </a:lvl6pPr>
      <a:lvl7pPr marL="914400" algn="l" defTabSz="457200" rtl="0" fontAlgn="base">
        <a:spcBef>
          <a:spcPct val="0"/>
        </a:spcBef>
        <a:spcAft>
          <a:spcPct val="0"/>
        </a:spcAft>
        <a:defRPr sz="2800">
          <a:solidFill>
            <a:schemeClr val="bg1"/>
          </a:solidFill>
          <a:latin typeface="Arial" pitchFamily="34" charset="0"/>
          <a:cs typeface="Arial" pitchFamily="34" charset="0"/>
        </a:defRPr>
      </a:lvl7pPr>
      <a:lvl8pPr marL="1371600" algn="l" defTabSz="457200" rtl="0" fontAlgn="base">
        <a:spcBef>
          <a:spcPct val="0"/>
        </a:spcBef>
        <a:spcAft>
          <a:spcPct val="0"/>
        </a:spcAft>
        <a:defRPr sz="2800">
          <a:solidFill>
            <a:schemeClr val="bg1"/>
          </a:solidFill>
          <a:latin typeface="Arial" pitchFamily="34" charset="0"/>
          <a:cs typeface="Arial" pitchFamily="34" charset="0"/>
        </a:defRPr>
      </a:lvl8pPr>
      <a:lvl9pPr marL="1828800" algn="l" defTabSz="457200" rtl="0" fontAlgn="base">
        <a:spcBef>
          <a:spcPct val="0"/>
        </a:spcBef>
        <a:spcAft>
          <a:spcPct val="0"/>
        </a:spcAft>
        <a:defRPr sz="2800">
          <a:solidFill>
            <a:schemeClr val="bg1"/>
          </a:solidFill>
          <a:latin typeface="Arial" pitchFamily="34" charset="0"/>
          <a:cs typeface="Arial" pitchFamily="34" charset="0"/>
        </a:defRPr>
      </a:lvl9pPr>
    </p:titleStyle>
    <p:bodyStyle>
      <a:lvl1pPr marL="342900" indent="-342900" algn="l" defTabSz="457200" rtl="0" eaLnBrk="0" fontAlgn="base" hangingPunct="0">
        <a:spcBef>
          <a:spcPct val="20000"/>
        </a:spcBef>
        <a:spcAft>
          <a:spcPct val="0"/>
        </a:spcAft>
        <a:buClr>
          <a:srgbClr val="1986A8"/>
        </a:buClr>
        <a:buFont typeface="Arial" pitchFamily="34" charset="0"/>
        <a:buChar char="•"/>
        <a:defRPr sz="2000" kern="1200">
          <a:solidFill>
            <a:schemeClr val="tx1"/>
          </a:solidFill>
          <a:latin typeface="Arial"/>
          <a:ea typeface="+mn-ea"/>
          <a:cs typeface="Arial"/>
        </a:defRPr>
      </a:lvl1pPr>
      <a:lvl2pPr marL="742950" indent="-285750" algn="l" defTabSz="457200" rtl="0" eaLnBrk="0" fontAlgn="base" hangingPunct="0">
        <a:spcBef>
          <a:spcPct val="20000"/>
        </a:spcBef>
        <a:spcAft>
          <a:spcPct val="0"/>
        </a:spcAft>
        <a:buClr>
          <a:srgbClr val="1986A8"/>
        </a:buClr>
        <a:buFont typeface="Arial" pitchFamily="34" charset="0"/>
        <a:buChar char="–"/>
        <a:defRPr sz="2000" kern="1200">
          <a:solidFill>
            <a:schemeClr val="tx1"/>
          </a:solidFill>
          <a:latin typeface="Arial"/>
          <a:ea typeface="+mn-ea"/>
          <a:cs typeface="Arial"/>
        </a:defRPr>
      </a:lvl2pPr>
      <a:lvl3pPr marL="1143000" indent="-228600" algn="l" defTabSz="457200" rtl="0" eaLnBrk="0" fontAlgn="base" hangingPunct="0">
        <a:spcBef>
          <a:spcPct val="20000"/>
        </a:spcBef>
        <a:spcAft>
          <a:spcPct val="0"/>
        </a:spcAft>
        <a:buClr>
          <a:srgbClr val="1986A8"/>
        </a:buClr>
        <a:buFont typeface="Arial" pitchFamily="34" charset="0"/>
        <a:defRPr sz="2400" kern="1200">
          <a:solidFill>
            <a:schemeClr val="tx1"/>
          </a:solidFill>
          <a:latin typeface="Arial"/>
          <a:ea typeface="+mn-ea"/>
          <a:cs typeface="Arial"/>
        </a:defRPr>
      </a:lvl3pPr>
      <a:lvl4pPr marL="1600200" indent="-228600" algn="l" defTabSz="457200" rtl="0" eaLnBrk="0" fontAlgn="base" hangingPunct="0">
        <a:spcBef>
          <a:spcPct val="20000"/>
        </a:spcBef>
        <a:spcAft>
          <a:spcPct val="0"/>
        </a:spcAft>
        <a:buClr>
          <a:srgbClr val="1986A8"/>
        </a:buClr>
        <a:buFont typeface="Arial" pitchFamily="34" charset="0"/>
        <a:buChar char="–"/>
        <a:defRPr sz="2400" kern="1200">
          <a:solidFill>
            <a:schemeClr val="tx1"/>
          </a:solidFill>
          <a:latin typeface="Arial"/>
          <a:ea typeface="+mn-ea"/>
          <a:cs typeface="Arial"/>
        </a:defRPr>
      </a:lvl4pPr>
      <a:lvl5pPr marL="2057400" indent="-228600" algn="l" defTabSz="457200" rtl="0" eaLnBrk="0" fontAlgn="base" hangingPunct="0">
        <a:spcBef>
          <a:spcPct val="20000"/>
        </a:spcBef>
        <a:spcAft>
          <a:spcPct val="0"/>
        </a:spcAft>
        <a:buClr>
          <a:srgbClr val="1986A8"/>
        </a:buClr>
        <a:buFont typeface="Arial" pitchFamily="34" charset="0"/>
        <a:buChar char="»"/>
        <a:defRPr sz="2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26.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0.xml"/><Relationship Id="rId1" Type="http://schemas.openxmlformats.org/officeDocument/2006/relationships/vmlDrawing" Target="../drawings/vmlDrawing2.v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oleObject" Target="../embeddings/Microsoft_Office_Excel_97-2003_Worksheet1.xls"/></Relationships>
</file>

<file path=ppt/slides/_rels/slide12.x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32.jpeg"/></Relationships>
</file>

<file path=ppt/slides/_rels/slide14.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15.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8.xml"/><Relationship Id="rId1" Type="http://schemas.openxmlformats.org/officeDocument/2006/relationships/slideLayout" Target="../slideLayouts/slideLayout10.xml"/><Relationship Id="rId5" Type="http://schemas.openxmlformats.org/officeDocument/2006/relationships/image" Target="../media/image40.png"/><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3" Type="http://schemas.openxmlformats.org/officeDocument/2006/relationships/image" Target="../media/image42.jpeg"/><Relationship Id="rId7" Type="http://schemas.openxmlformats.org/officeDocument/2006/relationships/image" Target="../media/image46.jpeg"/><Relationship Id="rId2" Type="http://schemas.openxmlformats.org/officeDocument/2006/relationships/image" Target="../media/image41.jpeg"/><Relationship Id="rId1" Type="http://schemas.openxmlformats.org/officeDocument/2006/relationships/slideLayout" Target="../slideLayouts/slideLayout4.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1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48.png"/></Relationships>
</file>

<file path=ppt/slides/_rels/slide1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hyperlink" Target="http://www.sedar.com/" TargetMode="Externa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0.xml"/><Relationship Id="rId1" Type="http://schemas.openxmlformats.org/officeDocument/2006/relationships/slideLayout" Target="../slideLayouts/slideLayout10.xml"/><Relationship Id="rId4" Type="http://schemas.openxmlformats.org/officeDocument/2006/relationships/image" Target="../media/image52.jpeg"/></Relationships>
</file>

<file path=ppt/slides/_rels/slide2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4.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slideLayout" Target="../slideLayouts/slideLayout4.xml"/><Relationship Id="rId7" Type="http://schemas.openxmlformats.org/officeDocument/2006/relationships/image" Target="../media/image19.png"/><Relationship Id="rId2" Type="http://schemas.openxmlformats.org/officeDocument/2006/relationships/video" Target="file:///C:\Data\Presentation\Movie4.black%20smokers.Fornari.wmv" TargetMode="External"/><Relationship Id="rId1" Type="http://schemas.openxmlformats.org/officeDocument/2006/relationships/vmlDrawing" Target="../drawings/vmlDrawing1.vml"/><Relationship Id="rId6" Type="http://schemas.openxmlformats.org/officeDocument/2006/relationships/image" Target="../media/image18.jpeg"/><Relationship Id="rId5" Type="http://schemas.openxmlformats.org/officeDocument/2006/relationships/image" Target="../media/image17.wmf"/><Relationship Id="rId4" Type="http://schemas.openxmlformats.org/officeDocument/2006/relationships/notesSlide" Target="../notesSlides/notesSlide1.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95600" y="4224337"/>
            <a:ext cx="6121400" cy="682625"/>
          </a:xfrm>
        </p:spPr>
        <p:txBody>
          <a:bodyPr rtlCol="0">
            <a:normAutofit/>
          </a:bodyPr>
          <a:lstStyle/>
          <a:p>
            <a:pPr eaLnBrk="1" fontAlgn="auto" hangingPunct="1">
              <a:spcAft>
                <a:spcPts val="0"/>
              </a:spcAft>
              <a:defRPr/>
            </a:pPr>
            <a:r>
              <a:rPr lang="en-US" dirty="0" smtClean="0"/>
              <a:t>Nautilus Minerals</a:t>
            </a:r>
            <a:endParaRPr lang="en-US" dirty="0"/>
          </a:p>
        </p:txBody>
      </p:sp>
      <p:sp>
        <p:nvSpPr>
          <p:cNvPr id="10243" name="Rectangle 2"/>
          <p:cNvSpPr>
            <a:spLocks noChangeArrowheads="1"/>
          </p:cNvSpPr>
          <p:nvPr/>
        </p:nvSpPr>
        <p:spPr bwMode="auto">
          <a:xfrm>
            <a:off x="2895600" y="5476672"/>
            <a:ext cx="6088380" cy="1034129"/>
          </a:xfrm>
          <a:prstGeom prst="rect">
            <a:avLst/>
          </a:prstGeom>
          <a:noFill/>
          <a:ln w="9525">
            <a:noFill/>
            <a:miter lim="800000"/>
            <a:headEnd/>
            <a:tailEnd/>
          </a:ln>
        </p:spPr>
        <p:txBody>
          <a:bodyPr wrap="square">
            <a:spAutoFit/>
          </a:bodyPr>
          <a:lstStyle/>
          <a:p>
            <a:pPr eaLnBrk="0" hangingPunct="0">
              <a:spcBef>
                <a:spcPct val="20000"/>
              </a:spcBef>
              <a:buClr>
                <a:srgbClr val="0084A9"/>
              </a:buClr>
              <a:buFont typeface="Wingdings" pitchFamily="2" charset="2"/>
              <a:buNone/>
            </a:pPr>
            <a:r>
              <a:rPr lang="en-AU" b="1" dirty="0" smtClean="0">
                <a:solidFill>
                  <a:srgbClr val="1986A8"/>
                </a:solidFill>
              </a:rPr>
              <a:t>Jonathan Lowe</a:t>
            </a:r>
          </a:p>
          <a:p>
            <a:pPr eaLnBrk="0" hangingPunct="0">
              <a:spcBef>
                <a:spcPct val="20000"/>
              </a:spcBef>
              <a:buClr>
                <a:srgbClr val="0084A9"/>
              </a:buClr>
              <a:buFont typeface="Wingdings" pitchFamily="2" charset="2"/>
              <a:buNone/>
            </a:pPr>
            <a:r>
              <a:rPr lang="en-AU" b="1" dirty="0" smtClean="0">
                <a:solidFill>
                  <a:srgbClr val="1986A8"/>
                </a:solidFill>
              </a:rPr>
              <a:t>V.P. Strategic Development and Exploration</a:t>
            </a:r>
            <a:endParaRPr lang="en-US" b="1" dirty="0" smtClean="0">
              <a:solidFill>
                <a:srgbClr val="1986A8"/>
              </a:solidFill>
            </a:endParaRPr>
          </a:p>
          <a:p>
            <a:pPr eaLnBrk="0" hangingPunct="0">
              <a:spcBef>
                <a:spcPct val="20000"/>
              </a:spcBef>
              <a:buClr>
                <a:srgbClr val="0084A9"/>
              </a:buClr>
              <a:buFont typeface="Wingdings" pitchFamily="2" charset="2"/>
              <a:buNone/>
            </a:pPr>
            <a:r>
              <a:rPr lang="en-US" b="1" dirty="0" smtClean="0">
                <a:solidFill>
                  <a:srgbClr val="1986A8"/>
                </a:solidFill>
              </a:rPr>
              <a:t>May 2013</a:t>
            </a:r>
            <a:endParaRPr lang="en-US" b="1" dirty="0">
              <a:solidFill>
                <a:srgbClr val="1986A8"/>
              </a:solidFill>
            </a:endParaRPr>
          </a:p>
        </p:txBody>
      </p:sp>
      <p:sp>
        <p:nvSpPr>
          <p:cNvPr id="10244" name="Rectangle 3"/>
          <p:cNvSpPr>
            <a:spLocks noChangeArrowheads="1"/>
          </p:cNvSpPr>
          <p:nvPr/>
        </p:nvSpPr>
        <p:spPr bwMode="auto">
          <a:xfrm>
            <a:off x="2909570" y="4725055"/>
            <a:ext cx="4572000" cy="523220"/>
          </a:xfrm>
          <a:prstGeom prst="rect">
            <a:avLst/>
          </a:prstGeom>
          <a:noFill/>
          <a:ln w="9525">
            <a:noFill/>
            <a:miter lim="800000"/>
            <a:headEnd/>
            <a:tailEnd/>
          </a:ln>
        </p:spPr>
        <p:txBody>
          <a:bodyPr>
            <a:spAutoFit/>
          </a:bodyPr>
          <a:lstStyle/>
          <a:p>
            <a:pPr eaLnBrk="0" hangingPunct="0">
              <a:spcBef>
                <a:spcPct val="20000"/>
              </a:spcBef>
              <a:buClr>
                <a:srgbClr val="0084A9"/>
              </a:buClr>
              <a:buFont typeface="Wingdings" pitchFamily="2" charset="2"/>
              <a:buNone/>
            </a:pPr>
            <a:r>
              <a:rPr lang="en-US" sz="2800" b="1" dirty="0" smtClean="0">
                <a:solidFill>
                  <a:srgbClr val="1986A8"/>
                </a:solidFill>
              </a:rPr>
              <a:t>Global Vision</a:t>
            </a:r>
            <a:endParaRPr lang="en-US" sz="2800" b="1" dirty="0">
              <a:solidFill>
                <a:srgbClr val="1986A8"/>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p:cNvPicPr>
            <a:picLocks noChangeAspect="1" noChangeArrowheads="1"/>
          </p:cNvPicPr>
          <p:nvPr/>
        </p:nvPicPr>
        <p:blipFill>
          <a:blip r:embed="rId3" cstate="email"/>
          <a:srcRect/>
          <a:stretch>
            <a:fillRect/>
          </a:stretch>
        </p:blipFill>
        <p:spPr bwMode="auto">
          <a:xfrm>
            <a:off x="4603495" y="1252266"/>
            <a:ext cx="4232530" cy="2879155"/>
          </a:xfrm>
          <a:prstGeom prst="rect">
            <a:avLst/>
          </a:prstGeom>
          <a:noFill/>
          <a:ln w="9525">
            <a:noFill/>
            <a:miter lim="800000"/>
            <a:headEnd/>
            <a:tailEnd/>
          </a:ln>
        </p:spPr>
      </p:pic>
      <p:pic>
        <p:nvPicPr>
          <p:cNvPr id="5123" name="Picture 2"/>
          <p:cNvPicPr>
            <a:picLocks noChangeAspect="1" noChangeArrowheads="1"/>
          </p:cNvPicPr>
          <p:nvPr/>
        </p:nvPicPr>
        <p:blipFill>
          <a:blip r:embed="rId4" cstate="email"/>
          <a:srcRect/>
          <a:stretch>
            <a:fillRect/>
          </a:stretch>
        </p:blipFill>
        <p:spPr bwMode="auto">
          <a:xfrm>
            <a:off x="5861340" y="4328994"/>
            <a:ext cx="2867025" cy="2016125"/>
          </a:xfrm>
          <a:prstGeom prst="rect">
            <a:avLst/>
          </a:prstGeom>
          <a:noFill/>
          <a:ln w="9525">
            <a:noFill/>
            <a:miter lim="800000"/>
            <a:headEnd/>
            <a:tailEnd/>
          </a:ln>
        </p:spPr>
      </p:pic>
      <p:sp>
        <p:nvSpPr>
          <p:cNvPr id="8" name="Title 1"/>
          <p:cNvSpPr>
            <a:spLocks noGrp="1"/>
          </p:cNvSpPr>
          <p:nvPr>
            <p:ph type="title"/>
          </p:nvPr>
        </p:nvSpPr>
        <p:spPr>
          <a:xfrm>
            <a:off x="457200" y="384158"/>
            <a:ext cx="8229600" cy="721276"/>
          </a:xfrm>
        </p:spPr>
        <p:txBody>
          <a:bodyPr rtlCol="0">
            <a:normAutofit/>
          </a:bodyPr>
          <a:lstStyle/>
          <a:p>
            <a:pPr fontAlgn="auto">
              <a:spcAft>
                <a:spcPts val="0"/>
              </a:spcAft>
              <a:defRPr/>
            </a:pPr>
            <a:r>
              <a:rPr lang="en-AU" dirty="0" smtClean="0">
                <a:ea typeface="+mj-ea"/>
              </a:rPr>
              <a:t>Minerals and Metals for a Green Economy</a:t>
            </a:r>
            <a:endParaRPr lang="en-AU" dirty="0">
              <a:ea typeface="+mj-ea"/>
            </a:endParaRPr>
          </a:p>
        </p:txBody>
      </p:sp>
      <p:sp>
        <p:nvSpPr>
          <p:cNvPr id="9" name="Content Placeholder 2"/>
          <p:cNvSpPr txBox="1">
            <a:spLocks/>
          </p:cNvSpPr>
          <p:nvPr/>
        </p:nvSpPr>
        <p:spPr>
          <a:xfrm>
            <a:off x="174568" y="1260242"/>
            <a:ext cx="3674226" cy="5453149"/>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
                <a:srgbClr val="1986A8"/>
              </a:buClr>
              <a:buSzTx/>
              <a:buFont typeface="Arial"/>
              <a:buNone/>
              <a:tabLst/>
              <a:defRPr/>
            </a:pPr>
            <a:endParaRPr kumimoji="0" lang="en-AU" sz="20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342900" indent="-342900">
              <a:spcBef>
                <a:spcPct val="20000"/>
              </a:spcBef>
              <a:buClr>
                <a:srgbClr val="1986A8"/>
              </a:buClr>
              <a:buFont typeface="Arial"/>
              <a:buChar char="•"/>
            </a:pPr>
            <a:r>
              <a:rPr lang="en-AU" sz="2100" dirty="0" smtClean="0">
                <a:latin typeface="Arial" pitchFamily="34" charset="0"/>
                <a:cs typeface="Arial" pitchFamily="34" charset="0"/>
              </a:rPr>
              <a:t>An electric vehicle contains over TWICE the Copper content of the average car – 2 km of copper wiring</a:t>
            </a:r>
          </a:p>
          <a:p>
            <a:pPr marL="342900" indent="-342900">
              <a:spcBef>
                <a:spcPct val="20000"/>
              </a:spcBef>
              <a:buClr>
                <a:srgbClr val="1986A8"/>
              </a:buClr>
              <a:buFont typeface="Arial"/>
              <a:buChar char="•"/>
            </a:pPr>
            <a:endParaRPr lang="en-AU" sz="2100" dirty="0" smtClean="0">
              <a:latin typeface="Arial" pitchFamily="34" charset="0"/>
              <a:cs typeface="Arial" pitchFamily="34" charset="0"/>
            </a:endParaRPr>
          </a:p>
          <a:p>
            <a:pPr marL="342900" indent="-342900">
              <a:spcBef>
                <a:spcPct val="20000"/>
              </a:spcBef>
              <a:buClr>
                <a:srgbClr val="1986A8"/>
              </a:buClr>
              <a:buFont typeface="Arial"/>
              <a:buChar char="•"/>
            </a:pPr>
            <a:r>
              <a:rPr lang="en-US" sz="2100" dirty="0" smtClean="0">
                <a:latin typeface="Arial" pitchFamily="34" charset="0"/>
                <a:cs typeface="Arial" pitchFamily="34" charset="0"/>
              </a:rPr>
              <a:t>Nickel and Copper essential for batteries in Hybrid Cars</a:t>
            </a:r>
          </a:p>
          <a:p>
            <a:pPr marL="342900" indent="-342900">
              <a:spcBef>
                <a:spcPct val="20000"/>
              </a:spcBef>
              <a:buClr>
                <a:srgbClr val="1986A8"/>
              </a:buClr>
              <a:buFont typeface="Arial"/>
              <a:buChar char="•"/>
            </a:pPr>
            <a:endParaRPr lang="en-US" sz="2100" dirty="0" smtClean="0">
              <a:latin typeface="Arial" pitchFamily="34" charset="0"/>
              <a:cs typeface="Arial" pitchFamily="34" charset="0"/>
            </a:endParaRPr>
          </a:p>
          <a:p>
            <a:pPr marL="342900" indent="-342900">
              <a:spcBef>
                <a:spcPct val="20000"/>
              </a:spcBef>
              <a:buClr>
                <a:srgbClr val="1986A8"/>
              </a:buClr>
              <a:buFont typeface="Arial"/>
              <a:buChar char="•"/>
            </a:pPr>
            <a:endParaRPr lang="en-AU" sz="2100" dirty="0" smtClean="0">
              <a:latin typeface="Arial" pitchFamily="34" charset="0"/>
              <a:cs typeface="Arial" pitchFamily="34" charset="0"/>
            </a:endParaRPr>
          </a:p>
          <a:p>
            <a:pPr marL="342900" marR="0" lvl="0" indent="-342900" algn="l" defTabSz="457200" rtl="0" eaLnBrk="1" fontAlgn="auto" latinLnBrk="0" hangingPunct="1">
              <a:lnSpc>
                <a:spcPct val="100000"/>
              </a:lnSpc>
              <a:spcBef>
                <a:spcPct val="20000"/>
              </a:spcBef>
              <a:spcAft>
                <a:spcPts val="0"/>
              </a:spcAft>
              <a:buClr>
                <a:srgbClr val="1986A8"/>
              </a:buClr>
              <a:buSzTx/>
              <a:buFont typeface="Arial"/>
              <a:buChar char="•"/>
              <a:tabLst/>
              <a:defRPr/>
            </a:pPr>
            <a:endParaRPr lang="en-AU" sz="2100" dirty="0" smtClean="0">
              <a:latin typeface="Arial" pitchFamily="34" charset="0"/>
              <a:cs typeface="Arial" pitchFamily="34" charset="0"/>
            </a:endParaRPr>
          </a:p>
          <a:p>
            <a:pPr marL="342900" marR="0" lvl="0" indent="-342900" algn="l" defTabSz="457200" rtl="0" eaLnBrk="1" fontAlgn="auto" latinLnBrk="0" hangingPunct="1">
              <a:lnSpc>
                <a:spcPct val="100000"/>
              </a:lnSpc>
              <a:spcBef>
                <a:spcPct val="20000"/>
              </a:spcBef>
              <a:spcAft>
                <a:spcPts val="0"/>
              </a:spcAft>
              <a:buClr>
                <a:srgbClr val="1986A8"/>
              </a:buClr>
              <a:buSzTx/>
              <a:buFont typeface="Arial"/>
              <a:buChar char="•"/>
              <a:tabLst/>
              <a:defRPr/>
            </a:pPr>
            <a:endParaRPr kumimoji="0" lang="en-AU" sz="20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342900" marR="0" lvl="0" indent="-342900" algn="l" defTabSz="457200" rtl="0" eaLnBrk="1" fontAlgn="auto" latinLnBrk="0" hangingPunct="1">
              <a:lnSpc>
                <a:spcPct val="100000"/>
              </a:lnSpc>
              <a:spcBef>
                <a:spcPct val="20000"/>
              </a:spcBef>
              <a:spcAft>
                <a:spcPts val="0"/>
              </a:spcAft>
              <a:buClr>
                <a:srgbClr val="1986A8"/>
              </a:buClr>
              <a:buSzTx/>
              <a:buFont typeface="Arial"/>
              <a:buChar char="•"/>
              <a:tabLst/>
              <a:defRPr/>
            </a:pPr>
            <a:endParaRPr kumimoji="0" lang="en-AU" sz="20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342900" marR="0" lvl="0" indent="-342900" algn="l" defTabSz="457200" rtl="0" eaLnBrk="1" fontAlgn="auto" latinLnBrk="0" hangingPunct="1">
              <a:lnSpc>
                <a:spcPct val="100000"/>
              </a:lnSpc>
              <a:spcBef>
                <a:spcPct val="20000"/>
              </a:spcBef>
              <a:spcAft>
                <a:spcPts val="0"/>
              </a:spcAft>
              <a:buClr>
                <a:srgbClr val="1986A8"/>
              </a:buClr>
              <a:buSzTx/>
              <a:buFont typeface="Arial"/>
              <a:buChar char="•"/>
              <a:tabLst/>
              <a:defRPr/>
            </a:pPr>
            <a:endParaRPr kumimoji="0" lang="en-AU" sz="20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TextBox 6"/>
          <p:cNvSpPr txBox="1">
            <a:spLocks noChangeArrowheads="1"/>
          </p:cNvSpPr>
          <p:nvPr/>
        </p:nvSpPr>
        <p:spPr bwMode="auto">
          <a:xfrm>
            <a:off x="5045870" y="5819717"/>
            <a:ext cx="7777163" cy="214313"/>
          </a:xfrm>
          <a:prstGeom prst="rect">
            <a:avLst/>
          </a:prstGeom>
          <a:noFill/>
          <a:ln w="9525">
            <a:noFill/>
            <a:miter lim="800000"/>
            <a:headEnd/>
            <a:tailEnd/>
          </a:ln>
        </p:spPr>
        <p:txBody>
          <a:bodyPr>
            <a:spAutoFit/>
          </a:bodyPr>
          <a:lstStyle/>
          <a:p>
            <a:pPr marL="168275" indent="-168275"/>
            <a:r>
              <a:rPr lang="en-AU" sz="800" dirty="0">
                <a:latin typeface="Arial" pitchFamily="34" charset="0"/>
                <a:cs typeface="Arial" pitchFamily="34" charset="0"/>
              </a:rPr>
              <a:t>Source: </a:t>
            </a:r>
            <a:r>
              <a:rPr lang="en-US" sz="800" dirty="0">
                <a:latin typeface="Arial" pitchFamily="34" charset="0"/>
                <a:cs typeface="Arial" pitchFamily="34" charset="0"/>
              </a:rPr>
              <a:t>Source: Brook Hunt, a Wood Mackenzie Company</a:t>
            </a:r>
            <a:endParaRPr lang="en-AU" sz="800" dirty="0">
              <a:latin typeface="Arial" pitchFamily="34" charset="0"/>
              <a:cs typeface="Arial" pitchFamily="34" charset="0"/>
            </a:endParaRPr>
          </a:p>
        </p:txBody>
      </p:sp>
      <p:sp>
        <p:nvSpPr>
          <p:cNvPr id="1030" name="TextBox 3"/>
          <p:cNvSpPr txBox="1">
            <a:spLocks noChangeArrowheads="1"/>
          </p:cNvSpPr>
          <p:nvPr/>
        </p:nvSpPr>
        <p:spPr bwMode="auto">
          <a:xfrm>
            <a:off x="4857751" y="6034030"/>
            <a:ext cx="3859212" cy="584775"/>
          </a:xfrm>
          <a:prstGeom prst="rect">
            <a:avLst/>
          </a:prstGeom>
          <a:noFill/>
          <a:ln w="9525">
            <a:noFill/>
            <a:miter lim="800000"/>
            <a:headEnd/>
            <a:tailEnd/>
          </a:ln>
        </p:spPr>
        <p:txBody>
          <a:bodyPr wrap="square">
            <a:spAutoFit/>
          </a:bodyPr>
          <a:lstStyle/>
          <a:p>
            <a:pPr marL="168275" indent="-168275"/>
            <a:r>
              <a:rPr lang="en-US" sz="800" dirty="0" smtClean="0">
                <a:latin typeface="Arial" pitchFamily="34" charset="0"/>
                <a:cs typeface="Arial" pitchFamily="34" charset="0"/>
              </a:rPr>
              <a:t>       Nautilus </a:t>
            </a:r>
            <a:r>
              <a:rPr lang="en-US" sz="800" dirty="0">
                <a:latin typeface="Arial" pitchFamily="34" charset="0"/>
                <a:cs typeface="Arial" pitchFamily="34" charset="0"/>
              </a:rPr>
              <a:t>Resource Estimate prepared by Ian Lipton, </a:t>
            </a:r>
            <a:r>
              <a:rPr lang="en-US" sz="800" dirty="0" err="1">
                <a:latin typeface="Arial" pitchFamily="34" charset="0"/>
                <a:cs typeface="Arial" pitchFamily="34" charset="0"/>
              </a:rPr>
              <a:t>BSc</a:t>
            </a:r>
            <a:r>
              <a:rPr lang="en-US" sz="800" dirty="0">
                <a:latin typeface="Arial" pitchFamily="34" charset="0"/>
                <a:cs typeface="Arial" pitchFamily="34" charset="0"/>
              </a:rPr>
              <a:t> (</a:t>
            </a:r>
            <a:r>
              <a:rPr lang="en-US" sz="800" dirty="0" err="1">
                <a:latin typeface="Arial" pitchFamily="34" charset="0"/>
                <a:cs typeface="Arial" pitchFamily="34" charset="0"/>
              </a:rPr>
              <a:t>Hons</a:t>
            </a:r>
            <a:r>
              <a:rPr lang="en-US" sz="800" dirty="0">
                <a:latin typeface="Arial" pitchFamily="34" charset="0"/>
                <a:cs typeface="Arial" pitchFamily="34" charset="0"/>
              </a:rPr>
              <a:t>), </a:t>
            </a:r>
            <a:r>
              <a:rPr lang="en-US" sz="800" dirty="0" err="1">
                <a:latin typeface="Arial" pitchFamily="34" charset="0"/>
                <a:cs typeface="Arial" pitchFamily="34" charset="0"/>
              </a:rPr>
              <a:t>FAusIMM</a:t>
            </a:r>
            <a:r>
              <a:rPr lang="en-US" sz="800" dirty="0">
                <a:latin typeface="Arial" pitchFamily="34" charset="0"/>
                <a:cs typeface="Arial" pitchFamily="34" charset="0"/>
              </a:rPr>
              <a:t>, Principal Geologist, </a:t>
            </a:r>
            <a:r>
              <a:rPr lang="en-US" sz="800" dirty="0" err="1">
                <a:latin typeface="Arial" pitchFamily="34" charset="0"/>
                <a:cs typeface="Arial" pitchFamily="34" charset="0"/>
              </a:rPr>
              <a:t>Golder</a:t>
            </a:r>
            <a:r>
              <a:rPr lang="en-US" sz="800" dirty="0">
                <a:latin typeface="Arial" pitchFamily="34" charset="0"/>
                <a:cs typeface="Arial" pitchFamily="34" charset="0"/>
              </a:rPr>
              <a:t> Associates Pty Ltd. Effective Date:  25 Nov 2011 .  Mineral Resources based on 2.6% Cu </a:t>
            </a:r>
            <a:r>
              <a:rPr lang="en-US" sz="800" dirty="0" err="1">
                <a:latin typeface="Arial" pitchFamily="34" charset="0"/>
                <a:cs typeface="Arial" pitchFamily="34" charset="0"/>
              </a:rPr>
              <a:t>eq</a:t>
            </a:r>
            <a:r>
              <a:rPr lang="en-US" sz="800" dirty="0">
                <a:latin typeface="Arial" pitchFamily="34" charset="0"/>
                <a:cs typeface="Arial" pitchFamily="34" charset="0"/>
              </a:rPr>
              <a:t> cut-off grade</a:t>
            </a:r>
          </a:p>
          <a:p>
            <a:pPr marL="168275" indent="-168275">
              <a:buFontTx/>
              <a:buAutoNum type="arabicParenBoth"/>
            </a:pPr>
            <a:endParaRPr lang="en-US" sz="800" dirty="0">
              <a:latin typeface="Calibri" pitchFamily="34" charset="0"/>
            </a:endParaRPr>
          </a:p>
        </p:txBody>
      </p:sp>
      <p:graphicFrame>
        <p:nvGraphicFramePr>
          <p:cNvPr id="1026" name="Chart 8"/>
          <p:cNvGraphicFramePr>
            <a:graphicFrameLocks/>
          </p:cNvGraphicFramePr>
          <p:nvPr/>
        </p:nvGraphicFramePr>
        <p:xfrm>
          <a:off x="5074445" y="1211074"/>
          <a:ext cx="3642518" cy="4665852"/>
        </p:xfrm>
        <a:graphic>
          <a:graphicData uri="http://schemas.openxmlformats.org/presentationml/2006/ole">
            <p:oleObj spid="_x0000_s114690" name="Worksheet" r:id="rId4" imgW="8296323" imgH="4543560" progId="Excel.Sheet.8">
              <p:embed/>
            </p:oleObj>
          </a:graphicData>
        </a:graphic>
      </p:graphicFrame>
      <p:sp>
        <p:nvSpPr>
          <p:cNvPr id="7" name="Content Placeholder 2"/>
          <p:cNvSpPr txBox="1">
            <a:spLocks/>
          </p:cNvSpPr>
          <p:nvPr/>
        </p:nvSpPr>
        <p:spPr>
          <a:xfrm>
            <a:off x="174568" y="2981325"/>
            <a:ext cx="4683182" cy="3627291"/>
          </a:xfrm>
          <a:prstGeom prst="rect">
            <a:avLst/>
          </a:prstGeom>
        </p:spPr>
        <p:txBody>
          <a:bodyPr vert="horz" lIns="91440" tIns="45720" rIns="91440" bIns="45720" rtlCol="0">
            <a:normAutofit/>
          </a:bodyPr>
          <a:lstStyle/>
          <a:p>
            <a:pPr marL="342900" indent="-342900">
              <a:spcBef>
                <a:spcPct val="20000"/>
              </a:spcBef>
              <a:buClr>
                <a:srgbClr val="1986A8"/>
              </a:buClr>
              <a:buFont typeface="Arial" pitchFamily="34" charset="0"/>
              <a:buChar char="•"/>
            </a:pPr>
            <a:r>
              <a:rPr lang="en-AU" sz="2000" dirty="0" smtClean="0">
                <a:latin typeface="Arial" charset="0"/>
                <a:cs typeface="Arial" charset="0"/>
              </a:rPr>
              <a:t>Seafloor Massive Sulphide (SMS) deposits – HIGH GRADES of copper, gold, zinc &amp; silver </a:t>
            </a:r>
            <a:endParaRPr lang="en-AU" sz="2000" dirty="0" smtClean="0">
              <a:latin typeface="Arial" pitchFamily="34" charset="0"/>
              <a:cs typeface="Arial" pitchFamily="34" charset="0"/>
            </a:endParaRPr>
          </a:p>
          <a:p>
            <a:pPr marL="342900" indent="-342900">
              <a:spcBef>
                <a:spcPct val="20000"/>
              </a:spcBef>
              <a:buClr>
                <a:srgbClr val="1986A8"/>
              </a:buClr>
              <a:buFont typeface="Arial" pitchFamily="34" charset="0"/>
              <a:buChar char="•"/>
            </a:pPr>
            <a:r>
              <a:rPr lang="en-AU" sz="2000" dirty="0" smtClean="0">
                <a:latin typeface="Arial" pitchFamily="34" charset="0"/>
                <a:cs typeface="Arial" pitchFamily="34" charset="0"/>
              </a:rPr>
              <a:t>Minimal overburden, which on land can be up to 75% of material moved</a:t>
            </a:r>
          </a:p>
          <a:p>
            <a:pPr marL="342900" indent="-342900">
              <a:spcBef>
                <a:spcPct val="20000"/>
              </a:spcBef>
              <a:buClr>
                <a:srgbClr val="1986A8"/>
              </a:buClr>
              <a:buFont typeface="Arial"/>
              <a:buChar char="•"/>
            </a:pPr>
            <a:r>
              <a:rPr lang="en-AU" sz="2000" dirty="0" smtClean="0">
                <a:latin typeface="Arial" pitchFamily="34" charset="0"/>
                <a:cs typeface="Arial" pitchFamily="34" charset="0"/>
              </a:rPr>
              <a:t>Less ore needed to provide the same amount of metal; small physical footprint</a:t>
            </a:r>
          </a:p>
          <a:p>
            <a:pPr marL="342900" indent="-342900">
              <a:spcBef>
                <a:spcPct val="20000"/>
              </a:spcBef>
              <a:buClr>
                <a:srgbClr val="1986A8"/>
              </a:buClr>
              <a:buFont typeface="Arial"/>
              <a:buChar char="•"/>
            </a:pPr>
            <a:r>
              <a:rPr lang="en-AU" sz="2000" dirty="0" smtClean="0">
                <a:latin typeface="Arial" pitchFamily="34" charset="0"/>
                <a:cs typeface="Arial" pitchFamily="34" charset="0"/>
              </a:rPr>
              <a:t>No indigenous or local populations to disrupt</a:t>
            </a:r>
          </a:p>
          <a:p>
            <a:pPr marL="342900" indent="-342900">
              <a:spcBef>
                <a:spcPct val="20000"/>
              </a:spcBef>
              <a:buClr>
                <a:srgbClr val="1986A8"/>
              </a:buClr>
              <a:buFont typeface="Arial"/>
              <a:buChar char="•"/>
            </a:pPr>
            <a:endParaRPr lang="en-US" sz="2000" dirty="0" smtClean="0">
              <a:latin typeface="Arial" pitchFamily="34" charset="0"/>
              <a:cs typeface="Arial" pitchFamily="34" charset="0"/>
            </a:endParaRPr>
          </a:p>
          <a:p>
            <a:pPr marL="342900" indent="-342900">
              <a:spcBef>
                <a:spcPct val="20000"/>
              </a:spcBef>
              <a:buClr>
                <a:srgbClr val="1986A8"/>
              </a:buClr>
              <a:buFont typeface="Arial"/>
              <a:buChar char="•"/>
            </a:pPr>
            <a:endParaRPr lang="en-AU" sz="2000" dirty="0" smtClean="0">
              <a:latin typeface="Arial" pitchFamily="34" charset="0"/>
              <a:cs typeface="Arial" pitchFamily="34" charset="0"/>
            </a:endParaRPr>
          </a:p>
          <a:p>
            <a:pPr marL="342900" marR="0" lvl="0" indent="-342900" algn="l" defTabSz="457200" rtl="0" eaLnBrk="1" fontAlgn="auto" latinLnBrk="0" hangingPunct="1">
              <a:lnSpc>
                <a:spcPct val="100000"/>
              </a:lnSpc>
              <a:spcBef>
                <a:spcPct val="20000"/>
              </a:spcBef>
              <a:spcAft>
                <a:spcPts val="0"/>
              </a:spcAft>
              <a:buClr>
                <a:srgbClr val="1986A8"/>
              </a:buClr>
              <a:buSzTx/>
              <a:buFont typeface="Arial"/>
              <a:buChar char="•"/>
              <a:tabLst/>
              <a:defRPr/>
            </a:pPr>
            <a:endParaRPr lang="en-AU" sz="2000" dirty="0" smtClean="0">
              <a:latin typeface="Arial" pitchFamily="34" charset="0"/>
              <a:cs typeface="Arial" pitchFamily="34" charset="0"/>
            </a:endParaRPr>
          </a:p>
          <a:p>
            <a:pPr marL="342900" marR="0" lvl="0" indent="-342900" algn="l" defTabSz="457200" rtl="0" eaLnBrk="1" fontAlgn="auto" latinLnBrk="0" hangingPunct="1">
              <a:lnSpc>
                <a:spcPct val="100000"/>
              </a:lnSpc>
              <a:spcBef>
                <a:spcPct val="20000"/>
              </a:spcBef>
              <a:spcAft>
                <a:spcPts val="0"/>
              </a:spcAft>
              <a:buClr>
                <a:srgbClr val="1986A8"/>
              </a:buClr>
              <a:buSzTx/>
              <a:buFont typeface="Arial"/>
              <a:buChar char="•"/>
              <a:tabLst/>
              <a:defRPr/>
            </a:pPr>
            <a:endParaRPr kumimoji="0" lang="en-AU" sz="20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342900" marR="0" lvl="0" indent="-342900" algn="l" defTabSz="457200" rtl="0" eaLnBrk="1" fontAlgn="auto" latinLnBrk="0" hangingPunct="1">
              <a:lnSpc>
                <a:spcPct val="100000"/>
              </a:lnSpc>
              <a:spcBef>
                <a:spcPct val="20000"/>
              </a:spcBef>
              <a:spcAft>
                <a:spcPts val="0"/>
              </a:spcAft>
              <a:buClr>
                <a:srgbClr val="1986A8"/>
              </a:buClr>
              <a:buSzTx/>
              <a:buFont typeface="Arial"/>
              <a:buChar char="•"/>
              <a:tabLst/>
              <a:defRPr/>
            </a:pPr>
            <a:endParaRPr kumimoji="0" lang="en-AU" sz="20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342900" marR="0" lvl="0" indent="-342900" algn="l" defTabSz="457200" rtl="0" eaLnBrk="1" fontAlgn="auto" latinLnBrk="0" hangingPunct="1">
              <a:lnSpc>
                <a:spcPct val="100000"/>
              </a:lnSpc>
              <a:spcBef>
                <a:spcPct val="20000"/>
              </a:spcBef>
              <a:spcAft>
                <a:spcPts val="0"/>
              </a:spcAft>
              <a:buClr>
                <a:srgbClr val="1986A8"/>
              </a:buClr>
              <a:buSzTx/>
              <a:buFont typeface="Arial"/>
              <a:buChar char="•"/>
              <a:tabLst/>
              <a:defRPr/>
            </a:pPr>
            <a:endParaRPr kumimoji="0" lang="en-AU" sz="20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8" name="Title 1"/>
          <p:cNvSpPr txBox="1">
            <a:spLocks/>
          </p:cNvSpPr>
          <p:nvPr/>
        </p:nvSpPr>
        <p:spPr>
          <a:xfrm>
            <a:off x="457200" y="384158"/>
            <a:ext cx="8229600" cy="721276"/>
          </a:xfrm>
          <a:prstGeom prst="rect">
            <a:avLst/>
          </a:prstGeom>
        </p:spPr>
        <p:txBody>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AU" sz="2800" b="0"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Social and Environmental Advantages</a:t>
            </a:r>
            <a:endParaRPr kumimoji="0" lang="en-AU" sz="2800" b="0"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pic>
        <p:nvPicPr>
          <p:cNvPr id="9" name="Picture 2" descr="\\nautinet\DavWWWRoot\work\environment\ROV Stills 2008\2008NorSky_T212_009\ROV Stills\2008NorSky_T212_009 167.jpg"/>
          <p:cNvPicPr>
            <a:picLocks noChangeAspect="1" noChangeArrowheads="1"/>
          </p:cNvPicPr>
          <p:nvPr/>
        </p:nvPicPr>
        <p:blipFill>
          <a:blip r:embed="rId5" cstate="email"/>
          <a:srcRect/>
          <a:stretch>
            <a:fillRect/>
          </a:stretch>
        </p:blipFill>
        <p:spPr bwMode="auto">
          <a:xfrm>
            <a:off x="2740921" y="1211073"/>
            <a:ext cx="2116829" cy="1602096"/>
          </a:xfrm>
          <a:prstGeom prst="rect">
            <a:avLst/>
          </a:prstGeom>
          <a:noFill/>
          <a:ln w="9525">
            <a:noFill/>
            <a:miter lim="800000"/>
            <a:headEnd/>
            <a:tailEnd/>
          </a:ln>
        </p:spPr>
      </p:pic>
      <p:pic>
        <p:nvPicPr>
          <p:cNvPr id="10" name="Picture 3" descr="\\nautinet\DavWWWRoot\work\environment\ROV Stills 2008\2008NorSky_T212_009\ROV Stills\2008NorSky_T212_009 091.jpg"/>
          <p:cNvPicPr>
            <a:picLocks noChangeAspect="1" noChangeArrowheads="1"/>
          </p:cNvPicPr>
          <p:nvPr/>
        </p:nvPicPr>
        <p:blipFill>
          <a:blip r:embed="rId6" cstate="email"/>
          <a:srcRect/>
          <a:stretch>
            <a:fillRect/>
          </a:stretch>
        </p:blipFill>
        <p:spPr bwMode="auto">
          <a:xfrm>
            <a:off x="457200" y="1211071"/>
            <a:ext cx="2136130" cy="1602097"/>
          </a:xfrm>
          <a:prstGeom prst="rect">
            <a:avLst/>
          </a:prstGeom>
          <a:noFill/>
          <a:ln w="9525">
            <a:noFill/>
            <a:miter lim="800000"/>
            <a:headEnd/>
            <a:tailEnd/>
          </a:ln>
        </p:spPr>
      </p:pic>
      <p:sp>
        <p:nvSpPr>
          <p:cNvPr id="1028" name="TextBox 6"/>
          <p:cNvSpPr txBox="1">
            <a:spLocks noChangeArrowheads="1"/>
          </p:cNvSpPr>
          <p:nvPr/>
        </p:nvSpPr>
        <p:spPr bwMode="auto">
          <a:xfrm>
            <a:off x="5198268" y="1333500"/>
            <a:ext cx="2914650" cy="1323439"/>
          </a:xfrm>
          <a:prstGeom prst="rect">
            <a:avLst/>
          </a:prstGeom>
          <a:noFill/>
          <a:ln w="9525">
            <a:noFill/>
            <a:miter lim="800000"/>
            <a:headEnd/>
            <a:tailEnd/>
          </a:ln>
        </p:spPr>
        <p:txBody>
          <a:bodyPr wrap="square">
            <a:spAutoFit/>
          </a:bodyPr>
          <a:lstStyle/>
          <a:p>
            <a:r>
              <a:rPr lang="en-AU" sz="2000" b="1" dirty="0">
                <a:solidFill>
                  <a:schemeClr val="tx2"/>
                </a:solidFill>
                <a:latin typeface="Arial" pitchFamily="34" charset="0"/>
                <a:cs typeface="Arial" pitchFamily="34" charset="0"/>
              </a:rPr>
              <a:t>Average Reserve Grade (%) of Land-Based Copper </a:t>
            </a:r>
            <a:r>
              <a:rPr lang="en-AU" sz="2000" b="1" dirty="0" smtClean="0">
                <a:solidFill>
                  <a:schemeClr val="tx2"/>
                </a:solidFill>
                <a:latin typeface="Arial" pitchFamily="34" charset="0"/>
                <a:cs typeface="Arial" pitchFamily="34" charset="0"/>
              </a:rPr>
              <a:t>Projects:</a:t>
            </a:r>
            <a:endParaRPr lang="en-AU" sz="2000" b="1" dirty="0">
              <a:solidFill>
                <a:schemeClr val="tx2"/>
              </a:solidFill>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9308" y="445304"/>
            <a:ext cx="4752528" cy="428628"/>
          </a:xfrm>
          <a:noFill/>
          <a:ln w="9525">
            <a:noFill/>
            <a:miter lim="800000"/>
            <a:headEnd/>
            <a:tailEnd/>
          </a:ln>
        </p:spPr>
        <p:txBody>
          <a:bodyPr vert="horz" wrap="square" lIns="91440" tIns="45720" rIns="91440" bIns="45720" numCol="1" anchor="ctr" anchorCtr="0" compatLnSpc="1">
            <a:prstTxWarp prst="textNoShape">
              <a:avLst/>
            </a:prstTxWarp>
            <a:noAutofit/>
          </a:bodyPr>
          <a:lstStyle/>
          <a:p>
            <a:r>
              <a:rPr lang="en-AU" dirty="0" smtClean="0"/>
              <a:t>Social License to Operate</a:t>
            </a:r>
            <a:endParaRPr lang="en-AU" dirty="0"/>
          </a:p>
        </p:txBody>
      </p:sp>
      <p:sp>
        <p:nvSpPr>
          <p:cNvPr id="12" name="TextBox 11"/>
          <p:cNvSpPr txBox="1"/>
          <p:nvPr/>
        </p:nvSpPr>
        <p:spPr>
          <a:xfrm>
            <a:off x="5364088" y="1196752"/>
            <a:ext cx="2853474" cy="307777"/>
          </a:xfrm>
          <a:prstGeom prst="rect">
            <a:avLst/>
          </a:prstGeom>
          <a:noFill/>
        </p:spPr>
        <p:txBody>
          <a:bodyPr wrap="square" rtlCol="0">
            <a:spAutoFit/>
          </a:bodyPr>
          <a:lstStyle/>
          <a:p>
            <a:pPr algn="ctr"/>
            <a:r>
              <a:rPr lang="en-AU" sz="1400" dirty="0" smtClean="0">
                <a:solidFill>
                  <a:schemeClr val="bg1"/>
                </a:solidFill>
              </a:rPr>
              <a:t>Seafloor Production System</a:t>
            </a:r>
            <a:endParaRPr lang="en-AU" sz="1400" dirty="0">
              <a:solidFill>
                <a:schemeClr val="bg1"/>
              </a:solidFill>
            </a:endParaRPr>
          </a:p>
        </p:txBody>
      </p:sp>
      <p:sp>
        <p:nvSpPr>
          <p:cNvPr id="13" name="TextBox 12"/>
          <p:cNvSpPr txBox="1"/>
          <p:nvPr/>
        </p:nvSpPr>
        <p:spPr>
          <a:xfrm>
            <a:off x="6012160" y="5661248"/>
            <a:ext cx="2938447" cy="246221"/>
          </a:xfrm>
          <a:prstGeom prst="rect">
            <a:avLst/>
          </a:prstGeom>
          <a:noFill/>
        </p:spPr>
        <p:txBody>
          <a:bodyPr wrap="square" rtlCol="0">
            <a:spAutoFit/>
          </a:bodyPr>
          <a:lstStyle/>
          <a:p>
            <a:r>
              <a:rPr lang="en-AU" sz="1000" dirty="0" smtClean="0">
                <a:solidFill>
                  <a:schemeClr val="bg1"/>
                </a:solidFill>
              </a:rPr>
              <a:t>Seafloor Production Tools (SPTs</a:t>
            </a:r>
            <a:r>
              <a:rPr lang="en-AU" sz="600" dirty="0" smtClean="0">
                <a:solidFill>
                  <a:schemeClr val="bg1"/>
                </a:solidFill>
              </a:rPr>
              <a:t>)</a:t>
            </a:r>
            <a:endParaRPr lang="en-AU" sz="1000" dirty="0">
              <a:solidFill>
                <a:schemeClr val="bg1"/>
              </a:solidFill>
            </a:endParaRPr>
          </a:p>
        </p:txBody>
      </p:sp>
      <p:sp>
        <p:nvSpPr>
          <p:cNvPr id="15" name="TextBox 14"/>
          <p:cNvSpPr txBox="1"/>
          <p:nvPr/>
        </p:nvSpPr>
        <p:spPr>
          <a:xfrm>
            <a:off x="2552132" y="2276872"/>
            <a:ext cx="2357218" cy="184666"/>
          </a:xfrm>
          <a:prstGeom prst="rect">
            <a:avLst/>
          </a:prstGeom>
          <a:noFill/>
        </p:spPr>
        <p:txBody>
          <a:bodyPr wrap="square" rtlCol="0">
            <a:spAutoFit/>
          </a:bodyPr>
          <a:lstStyle/>
          <a:p>
            <a:pPr algn="r"/>
            <a:r>
              <a:rPr lang="en-AU" sz="600" dirty="0" smtClean="0">
                <a:solidFill>
                  <a:schemeClr val="bg1"/>
                </a:solidFill>
              </a:rPr>
              <a:t>Production Support Vessel (PSV)</a:t>
            </a:r>
            <a:endParaRPr lang="en-AU" sz="600" dirty="0">
              <a:solidFill>
                <a:schemeClr val="bg1"/>
              </a:solidFill>
            </a:endParaRPr>
          </a:p>
        </p:txBody>
      </p:sp>
      <p:sp>
        <p:nvSpPr>
          <p:cNvPr id="16" name="TextBox 15"/>
          <p:cNvSpPr txBox="1"/>
          <p:nvPr/>
        </p:nvSpPr>
        <p:spPr>
          <a:xfrm>
            <a:off x="6205553" y="2708920"/>
            <a:ext cx="2938447" cy="246221"/>
          </a:xfrm>
          <a:prstGeom prst="rect">
            <a:avLst/>
          </a:prstGeom>
          <a:noFill/>
        </p:spPr>
        <p:txBody>
          <a:bodyPr wrap="square" rtlCol="0">
            <a:spAutoFit/>
          </a:bodyPr>
          <a:lstStyle/>
          <a:p>
            <a:r>
              <a:rPr lang="en-AU" sz="1000" dirty="0" smtClean="0">
                <a:solidFill>
                  <a:schemeClr val="bg1"/>
                </a:solidFill>
              </a:rPr>
              <a:t>Production Support Vessel (PSV)</a:t>
            </a:r>
            <a:endParaRPr lang="en-AU" sz="600" dirty="0">
              <a:solidFill>
                <a:schemeClr val="bg1"/>
              </a:solidFill>
            </a:endParaRPr>
          </a:p>
        </p:txBody>
      </p:sp>
      <p:sp>
        <p:nvSpPr>
          <p:cNvPr id="17" name="TextBox 16"/>
          <p:cNvSpPr txBox="1"/>
          <p:nvPr/>
        </p:nvSpPr>
        <p:spPr>
          <a:xfrm>
            <a:off x="5796136" y="3933056"/>
            <a:ext cx="2938447" cy="246221"/>
          </a:xfrm>
          <a:prstGeom prst="rect">
            <a:avLst/>
          </a:prstGeom>
          <a:noFill/>
        </p:spPr>
        <p:txBody>
          <a:bodyPr wrap="square" rtlCol="0">
            <a:spAutoFit/>
          </a:bodyPr>
          <a:lstStyle/>
          <a:p>
            <a:r>
              <a:rPr lang="en-AU" sz="1000" dirty="0" smtClean="0">
                <a:solidFill>
                  <a:schemeClr val="bg1"/>
                </a:solidFill>
              </a:rPr>
              <a:t>Riser and Lifting System (RALS)</a:t>
            </a:r>
            <a:endParaRPr lang="en-AU" sz="600" dirty="0">
              <a:solidFill>
                <a:schemeClr val="bg1"/>
              </a:solidFill>
            </a:endParaRPr>
          </a:p>
        </p:txBody>
      </p:sp>
      <p:sp>
        <p:nvSpPr>
          <p:cNvPr id="18" name="Content Placeholder 2"/>
          <p:cNvSpPr>
            <a:spLocks noGrp="1"/>
          </p:cNvSpPr>
          <p:nvPr>
            <p:ph idx="1"/>
          </p:nvPr>
        </p:nvSpPr>
        <p:spPr>
          <a:xfrm>
            <a:off x="4012466" y="1268760"/>
            <a:ext cx="3999388" cy="4840303"/>
          </a:xfrm>
        </p:spPr>
        <p:txBody>
          <a:bodyPr/>
          <a:lstStyle/>
          <a:p>
            <a:pPr>
              <a:spcAft>
                <a:spcPts val="1200"/>
              </a:spcAft>
              <a:buNone/>
            </a:pPr>
            <a:r>
              <a:rPr lang="en-AU" sz="2800" i="1" dirty="0" smtClean="0">
                <a:latin typeface="Arial" pitchFamily="34" charset="0"/>
                <a:cs typeface="Arial" pitchFamily="34" charset="0"/>
              </a:rPr>
              <a:t>What are we seeking acceptance for?</a:t>
            </a:r>
          </a:p>
          <a:p>
            <a:pPr marL="514350" indent="-457200">
              <a:buFont typeface="+mj-lt"/>
              <a:buAutoNum type="arabicPeriod"/>
            </a:pPr>
            <a:r>
              <a:rPr lang="en-AU" sz="2400" dirty="0" smtClean="0">
                <a:latin typeface="Arial" pitchFamily="34" charset="0"/>
                <a:cs typeface="Arial" pitchFamily="34" charset="0"/>
              </a:rPr>
              <a:t>Disaggregate seafloor material.</a:t>
            </a:r>
          </a:p>
          <a:p>
            <a:pPr marL="514350" indent="-457200">
              <a:buFont typeface="+mj-lt"/>
              <a:buAutoNum type="arabicPeriod"/>
            </a:pPr>
            <a:r>
              <a:rPr lang="en-AU" sz="2400" dirty="0" smtClean="0">
                <a:latin typeface="Arial" pitchFamily="34" charset="0"/>
                <a:cs typeface="Arial" pitchFamily="34" charset="0"/>
              </a:rPr>
              <a:t>Transport the material   to a ship.</a:t>
            </a:r>
          </a:p>
          <a:p>
            <a:pPr marL="514350" indent="-457200">
              <a:buFont typeface="+mj-lt"/>
              <a:buAutoNum type="arabicPeriod"/>
            </a:pPr>
            <a:r>
              <a:rPr lang="en-AU" sz="2400" dirty="0" smtClean="0">
                <a:latin typeface="Arial" pitchFamily="34" charset="0"/>
                <a:cs typeface="Arial" pitchFamily="34" charset="0"/>
              </a:rPr>
              <a:t>Transport the material to market.</a:t>
            </a:r>
            <a:endParaRPr lang="en-AU" sz="2400" dirty="0">
              <a:latin typeface="Arial" pitchFamily="34" charset="0"/>
              <a:cs typeface="Arial" pitchFamily="34" charset="0"/>
            </a:endParaRPr>
          </a:p>
        </p:txBody>
      </p:sp>
      <p:sp>
        <p:nvSpPr>
          <p:cNvPr id="10" name="TextBox 9"/>
          <p:cNvSpPr txBox="1"/>
          <p:nvPr/>
        </p:nvSpPr>
        <p:spPr>
          <a:xfrm>
            <a:off x="3851920" y="6109063"/>
            <a:ext cx="4045986" cy="369332"/>
          </a:xfrm>
          <a:prstGeom prst="rect">
            <a:avLst/>
          </a:prstGeom>
          <a:noFill/>
        </p:spPr>
        <p:txBody>
          <a:bodyPr wrap="square" rtlCol="0">
            <a:spAutoFit/>
          </a:bodyPr>
          <a:lstStyle/>
          <a:p>
            <a:r>
              <a:rPr lang="en-AU" dirty="0" smtClean="0">
                <a:latin typeface="Arial" pitchFamily="34" charset="0"/>
                <a:cs typeface="Arial" pitchFamily="34" charset="0"/>
              </a:rPr>
              <a:t>Image: Seafloor Production System</a:t>
            </a:r>
            <a:endParaRPr lang="en-AU" dirty="0">
              <a:latin typeface="Arial" pitchFamily="34" charset="0"/>
              <a:cs typeface="Arial" pitchFamily="34" charset="0"/>
            </a:endParaRPr>
          </a:p>
        </p:txBody>
      </p:sp>
      <p:pic>
        <p:nvPicPr>
          <p:cNvPr id="14" name="Picture 7"/>
          <p:cNvPicPr>
            <a:picLocks noChangeAspect="1" noChangeArrowheads="1"/>
          </p:cNvPicPr>
          <p:nvPr/>
        </p:nvPicPr>
        <p:blipFill>
          <a:blip r:embed="rId2" cstate="print"/>
          <a:srcRect/>
          <a:stretch>
            <a:fillRect/>
          </a:stretch>
        </p:blipFill>
        <p:spPr bwMode="auto">
          <a:xfrm>
            <a:off x="323850" y="1150938"/>
            <a:ext cx="3162300" cy="5327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29" y="384158"/>
            <a:ext cx="8229600" cy="721276"/>
          </a:xfrm>
        </p:spPr>
        <p:txBody>
          <a:bodyPr/>
          <a:lstStyle/>
          <a:p>
            <a:r>
              <a:rPr lang="en-AU" dirty="0" smtClean="0">
                <a:latin typeface="Arial" pitchFamily="34" charset="0"/>
                <a:cs typeface="Arial" pitchFamily="34" charset="0"/>
              </a:rPr>
              <a:t>Precautionary Approach: Achieving Independence</a:t>
            </a:r>
            <a:endParaRPr lang="en-AU" dirty="0">
              <a:latin typeface="Arial" pitchFamily="34" charset="0"/>
              <a:cs typeface="Arial" pitchFamily="34" charset="0"/>
            </a:endParaRPr>
          </a:p>
        </p:txBody>
      </p:sp>
      <p:sp>
        <p:nvSpPr>
          <p:cNvPr id="3" name="Content Placeholder 2"/>
          <p:cNvSpPr>
            <a:spLocks noGrp="1"/>
          </p:cNvSpPr>
          <p:nvPr>
            <p:ph idx="1"/>
          </p:nvPr>
        </p:nvSpPr>
        <p:spPr>
          <a:xfrm>
            <a:off x="396240" y="1509464"/>
            <a:ext cx="4328160" cy="2730735"/>
          </a:xfrm>
        </p:spPr>
        <p:txBody>
          <a:bodyPr>
            <a:normAutofit lnSpcReduction="10000"/>
          </a:bodyPr>
          <a:lstStyle/>
          <a:p>
            <a:r>
              <a:rPr lang="en-AU" sz="2400" dirty="0" smtClean="0">
                <a:latin typeface="Arial" pitchFamily="34" charset="0"/>
                <a:cs typeface="Arial" pitchFamily="34" charset="0"/>
              </a:rPr>
              <a:t>Independent researchers</a:t>
            </a:r>
          </a:p>
          <a:p>
            <a:pPr lvl="1"/>
            <a:r>
              <a:rPr lang="en-AU" dirty="0" smtClean="0"/>
              <a:t>Freedom to publish</a:t>
            </a:r>
            <a:endParaRPr lang="en-AU" dirty="0" smtClean="0">
              <a:latin typeface="Arial" pitchFamily="34" charset="0"/>
              <a:cs typeface="Arial" pitchFamily="34" charset="0"/>
            </a:endParaRPr>
          </a:p>
          <a:p>
            <a:r>
              <a:rPr lang="en-AU" sz="2400" dirty="0" smtClean="0">
                <a:latin typeface="Arial" pitchFamily="34" charset="0"/>
                <a:cs typeface="Arial" pitchFamily="34" charset="0"/>
              </a:rPr>
              <a:t>Independent reviewers</a:t>
            </a:r>
          </a:p>
          <a:p>
            <a:pPr lvl="1"/>
            <a:r>
              <a:rPr lang="en-AU" dirty="0" smtClean="0"/>
              <a:t>Engaged by DEC</a:t>
            </a:r>
          </a:p>
          <a:p>
            <a:r>
              <a:rPr lang="en-AU" sz="2400" dirty="0" smtClean="0">
                <a:latin typeface="Arial" pitchFamily="34" charset="0"/>
                <a:cs typeface="Arial" pitchFamily="34" charset="0"/>
              </a:rPr>
              <a:t>Transparency</a:t>
            </a:r>
          </a:p>
          <a:p>
            <a:pPr lvl="1"/>
            <a:r>
              <a:rPr lang="en-AU" sz="2000" dirty="0" smtClean="0">
                <a:latin typeface="Arial" pitchFamily="34" charset="0"/>
                <a:cs typeface="Arial" pitchFamily="34" charset="0"/>
              </a:rPr>
              <a:t>EIS and all supporting studies on website</a:t>
            </a:r>
            <a:endParaRPr lang="en-AU" sz="2000" dirty="0">
              <a:latin typeface="Arial" pitchFamily="34" charset="0"/>
              <a:cs typeface="Arial" pitchFamily="34" charset="0"/>
            </a:endParaRPr>
          </a:p>
        </p:txBody>
      </p:sp>
      <p:sp>
        <p:nvSpPr>
          <p:cNvPr id="5" name="Content Placeholder 2"/>
          <p:cNvSpPr txBox="1">
            <a:spLocks/>
          </p:cNvSpPr>
          <p:nvPr/>
        </p:nvSpPr>
        <p:spPr bwMode="auto">
          <a:xfrm>
            <a:off x="4937760" y="1310640"/>
            <a:ext cx="3962400" cy="4937760"/>
          </a:xfrm>
          <a:prstGeom prst="rect">
            <a:avLst/>
          </a:prstGeom>
          <a:solidFill>
            <a:srgbClr val="1986A8"/>
          </a:solidFill>
          <a:ln w="9525">
            <a:solidFill>
              <a:schemeClr val="tx1">
                <a:lumMod val="65000"/>
                <a:lumOff val="35000"/>
              </a:schemeClr>
            </a:solid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ts val="1200"/>
              </a:spcBef>
              <a:spcAft>
                <a:spcPct val="0"/>
              </a:spcAft>
              <a:buClrTx/>
              <a:buSzTx/>
              <a:buFontTx/>
              <a:buChar char="•"/>
              <a:tabLst/>
              <a:defRPr/>
            </a:pPr>
            <a:r>
              <a:rPr kumimoji="0" lang="en-AU" sz="1600" b="0" i="0" u="none" strike="noStrike" kern="0" cap="none" spc="0" normalizeH="0" baseline="0" noProof="0" dirty="0" smtClean="0">
                <a:ln>
                  <a:noFill/>
                </a:ln>
                <a:solidFill>
                  <a:schemeClr val="bg1"/>
                </a:solidFill>
                <a:effectLst/>
                <a:uLnTx/>
                <a:uFillTx/>
                <a:latin typeface="Arial" pitchFamily="34" charset="0"/>
                <a:cs typeface="Arial" pitchFamily="34" charset="0"/>
              </a:rPr>
              <a:t>Duke University </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AU" sz="1600" b="0" i="0" u="none" strike="noStrike" kern="0" cap="none" spc="0" normalizeH="0" baseline="0" noProof="0" dirty="0" smtClean="0">
                <a:ln>
                  <a:noFill/>
                </a:ln>
                <a:solidFill>
                  <a:schemeClr val="bg1"/>
                </a:solidFill>
                <a:effectLst/>
                <a:uLnTx/>
                <a:uFillTx/>
                <a:latin typeface="Arial" pitchFamily="34" charset="0"/>
                <a:cs typeface="Arial" pitchFamily="34" charset="0"/>
              </a:rPr>
              <a:t>Scripps Institution of Oceanography</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AU" sz="1600" b="0" i="0" u="none" strike="noStrike" kern="0" cap="none" spc="0" normalizeH="0" baseline="0" noProof="0" dirty="0" smtClean="0">
                <a:ln>
                  <a:noFill/>
                </a:ln>
                <a:solidFill>
                  <a:schemeClr val="bg1"/>
                </a:solidFill>
                <a:effectLst/>
                <a:uLnTx/>
                <a:uFillTx/>
                <a:latin typeface="Arial" pitchFamily="34" charset="0"/>
                <a:cs typeface="Arial" pitchFamily="34" charset="0"/>
              </a:rPr>
              <a:t>University of Toronto, Canada </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lang="en-AU" sz="1600" kern="0" dirty="0" smtClean="0">
                <a:solidFill>
                  <a:schemeClr val="bg1"/>
                </a:solidFill>
                <a:latin typeface="Arial" pitchFamily="34" charset="0"/>
                <a:cs typeface="Arial" pitchFamily="34" charset="0"/>
              </a:rPr>
              <a:t>Woods Hole Oceanographic Institute</a:t>
            </a:r>
            <a:endParaRPr kumimoji="0" lang="en-AU" sz="1600" b="0" i="0" u="none" strike="noStrike" kern="0" cap="none" spc="0" normalizeH="0" baseline="0" noProof="0" dirty="0" smtClean="0">
              <a:ln>
                <a:noFill/>
              </a:ln>
              <a:solidFill>
                <a:schemeClr val="bg1"/>
              </a:solidFill>
              <a:effectLst/>
              <a:uLnTx/>
              <a:uFillTx/>
              <a:latin typeface="Arial" pitchFamily="34" charset="0"/>
              <a:cs typeface="Arial" pitchFamily="34" charset="0"/>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AU" sz="1600" b="0" i="0" u="none" strike="noStrike" kern="0" cap="none" spc="0" normalizeH="0" baseline="0" noProof="0" dirty="0" smtClean="0">
                <a:ln>
                  <a:noFill/>
                </a:ln>
                <a:solidFill>
                  <a:schemeClr val="bg1"/>
                </a:solidFill>
                <a:effectLst/>
                <a:uLnTx/>
                <a:uFillTx/>
                <a:latin typeface="Arial" pitchFamily="34" charset="0"/>
                <a:cs typeface="Arial" pitchFamily="34" charset="0"/>
              </a:rPr>
              <a:t>CSIRO, Australia </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AU" sz="1600" b="0" i="0" u="none" strike="noStrike" kern="0" cap="none" spc="0" normalizeH="0" baseline="0" noProof="0" dirty="0" smtClean="0">
                <a:ln>
                  <a:noFill/>
                </a:ln>
                <a:solidFill>
                  <a:schemeClr val="bg1"/>
                </a:solidFill>
                <a:effectLst/>
                <a:uLnTx/>
                <a:uFillTx/>
                <a:latin typeface="Arial" pitchFamily="34" charset="0"/>
                <a:cs typeface="Arial" pitchFamily="34" charset="0"/>
              </a:rPr>
              <a:t>Hydrobiology, Australia</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AU" sz="1600" b="0" i="0" u="none" strike="noStrike" kern="0" cap="none" spc="0" normalizeH="0" baseline="0" noProof="0" dirty="0" smtClean="0">
                <a:ln>
                  <a:noFill/>
                </a:ln>
                <a:solidFill>
                  <a:schemeClr val="bg1"/>
                </a:solidFill>
                <a:effectLst/>
                <a:uLnTx/>
                <a:uFillTx/>
                <a:latin typeface="Arial" pitchFamily="34" charset="0"/>
                <a:cs typeface="Arial" pitchFamily="34" charset="0"/>
              </a:rPr>
              <a:t>University of Papua New Guinea</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AU" sz="1600" b="0" i="0" u="none" strike="noStrike" kern="0" cap="none" spc="0" normalizeH="0" baseline="0" noProof="0" dirty="0" smtClean="0">
                <a:ln>
                  <a:noFill/>
                </a:ln>
                <a:solidFill>
                  <a:schemeClr val="bg1"/>
                </a:solidFill>
                <a:effectLst/>
                <a:uLnTx/>
                <a:uFillTx/>
                <a:latin typeface="Arial" pitchFamily="34" charset="0"/>
                <a:cs typeface="Arial" pitchFamily="34" charset="0"/>
              </a:rPr>
              <a:t>Coffey Natural Systems, Australia </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AU" sz="1600" b="0" i="0" u="none" strike="noStrike" kern="0" cap="none" spc="0" normalizeH="0" baseline="0" noProof="0" dirty="0" smtClean="0">
                <a:ln>
                  <a:noFill/>
                </a:ln>
                <a:solidFill>
                  <a:schemeClr val="bg1"/>
                </a:solidFill>
                <a:effectLst/>
                <a:uLnTx/>
                <a:uFillTx/>
                <a:latin typeface="Arial" pitchFamily="34" charset="0"/>
                <a:cs typeface="Arial" pitchFamily="34" charset="0"/>
              </a:rPr>
              <a:t>Rabaul Volcano Observatory, PNG </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AU" sz="1600" b="0" i="0" u="none" strike="noStrike" kern="0" cap="none" spc="0" normalizeH="0" baseline="0" noProof="0" dirty="0" smtClean="0">
                <a:ln>
                  <a:noFill/>
                </a:ln>
                <a:solidFill>
                  <a:schemeClr val="bg1"/>
                </a:solidFill>
                <a:effectLst/>
                <a:uLnTx/>
                <a:uFillTx/>
                <a:latin typeface="Arial" pitchFamily="34" charset="0"/>
                <a:cs typeface="Arial" pitchFamily="34" charset="0"/>
              </a:rPr>
              <a:t>Asia Pacific Applied Science Associates (APASA), Australia </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AU" sz="1600" b="0" i="0" u="none" strike="noStrike" kern="0" cap="none" spc="0" normalizeH="0" baseline="0" noProof="0" dirty="0" smtClean="0">
                <a:ln>
                  <a:noFill/>
                </a:ln>
                <a:solidFill>
                  <a:schemeClr val="bg1"/>
                </a:solidFill>
                <a:effectLst/>
                <a:uLnTx/>
                <a:uFillTx/>
                <a:latin typeface="Arial" pitchFamily="34" charset="0"/>
                <a:cs typeface="Arial" pitchFamily="34" charset="0"/>
              </a:rPr>
              <a:t>Australian National University</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AU" sz="1600" b="0" i="0" u="none" strike="noStrike" kern="0" cap="none" spc="0" normalizeH="0" baseline="0" noProof="0" dirty="0" smtClean="0">
                <a:ln>
                  <a:noFill/>
                </a:ln>
                <a:solidFill>
                  <a:schemeClr val="bg1"/>
                </a:solidFill>
                <a:effectLst/>
                <a:uLnTx/>
                <a:uFillTx/>
                <a:latin typeface="Arial" pitchFamily="34" charset="0"/>
                <a:cs typeface="Arial" pitchFamily="34" charset="0"/>
              </a:rPr>
              <a:t>Curtin University of Technology, Australia</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AU" sz="1600" b="0" i="0" u="none" strike="noStrike" kern="0" cap="none" spc="0" normalizeH="0" baseline="0" noProof="0" dirty="0" smtClean="0">
                <a:ln>
                  <a:noFill/>
                </a:ln>
                <a:solidFill>
                  <a:schemeClr val="bg1"/>
                </a:solidFill>
                <a:effectLst/>
                <a:uLnTx/>
                <a:uFillTx/>
                <a:latin typeface="Arial" pitchFamily="34" charset="0"/>
                <a:cs typeface="Arial" pitchFamily="34" charset="0"/>
              </a:rPr>
              <a:t>James Cook University, Australia</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AU" sz="1600" b="0" i="0" u="none" strike="noStrike" kern="0" cap="none" spc="0" normalizeH="0" baseline="0" noProof="0" dirty="0" smtClean="0">
                <a:ln>
                  <a:noFill/>
                </a:ln>
                <a:solidFill>
                  <a:schemeClr val="bg1"/>
                </a:solidFill>
                <a:effectLst/>
                <a:uLnTx/>
                <a:uFillTx/>
                <a:latin typeface="Arial" pitchFamily="34" charset="0"/>
                <a:cs typeface="Arial" pitchFamily="34" charset="0"/>
              </a:rPr>
              <a:t>Charles Darwin University, Australia</a:t>
            </a:r>
          </a:p>
        </p:txBody>
      </p:sp>
      <p:pic>
        <p:nvPicPr>
          <p:cNvPr id="9" name="Picture 33" descr="ROV Still0178"/>
          <p:cNvPicPr>
            <a:picLocks noChangeAspect="1" noChangeArrowheads="1"/>
          </p:cNvPicPr>
          <p:nvPr/>
        </p:nvPicPr>
        <p:blipFill>
          <a:blip r:embed="rId3" cstate="email"/>
          <a:srcRect/>
          <a:stretch>
            <a:fillRect/>
          </a:stretch>
        </p:blipFill>
        <p:spPr>
          <a:xfrm>
            <a:off x="2667000" y="4415717"/>
            <a:ext cx="2057400" cy="1469571"/>
          </a:xfrm>
          <a:prstGeom prst="rect">
            <a:avLst/>
          </a:prstGeom>
        </p:spPr>
      </p:pic>
      <p:pic>
        <p:nvPicPr>
          <p:cNvPr id="10" name="Picture 18" descr="2008NorSky_T212_034 060.jpg"/>
          <p:cNvPicPr>
            <a:picLocks noChangeAspect="1"/>
          </p:cNvPicPr>
          <p:nvPr/>
        </p:nvPicPr>
        <p:blipFill>
          <a:blip r:embed="rId4" cstate="email"/>
          <a:srcRect/>
          <a:stretch>
            <a:fillRect/>
          </a:stretch>
        </p:blipFill>
        <p:spPr bwMode="auto">
          <a:xfrm>
            <a:off x="457200" y="4422761"/>
            <a:ext cx="2072640" cy="1480457"/>
          </a:xfrm>
          <a:prstGeom prst="rect">
            <a:avLst/>
          </a:prstGeom>
          <a:noFill/>
          <a:ln w="9525">
            <a:noFill/>
            <a:miter lim="800000"/>
            <a:headEnd/>
            <a:tailEnd/>
          </a:ln>
        </p:spPr>
      </p:pic>
      <p:sp>
        <p:nvSpPr>
          <p:cNvPr id="7" name="TextBox 6"/>
          <p:cNvSpPr txBox="1"/>
          <p:nvPr/>
        </p:nvSpPr>
        <p:spPr>
          <a:xfrm>
            <a:off x="457200" y="6248400"/>
            <a:ext cx="7449671" cy="338554"/>
          </a:xfrm>
          <a:prstGeom prst="rect">
            <a:avLst/>
          </a:prstGeom>
          <a:noFill/>
        </p:spPr>
        <p:txBody>
          <a:bodyPr wrap="square" rtlCol="0">
            <a:spAutoFit/>
          </a:bodyPr>
          <a:lstStyle/>
          <a:p>
            <a:r>
              <a:rPr lang="en-AU" sz="1600" dirty="0" smtClean="0">
                <a:latin typeface="Arial" pitchFamily="34" charset="0"/>
                <a:cs typeface="Arial" pitchFamily="34" charset="0"/>
              </a:rPr>
              <a:t>Images: Collecting chimney sample; collecting snail sample</a:t>
            </a:r>
            <a:endParaRPr lang="en-AU" sz="1600" dirty="0">
              <a:latin typeface="Arial" pitchFamily="34" charset="0"/>
              <a:cs typeface="Arial" pitchFamily="34" charset="0"/>
            </a:endParaRPr>
          </a:p>
        </p:txBody>
      </p:sp>
    </p:spTree>
    <p:extLst>
      <p:ext uri="{BB962C8B-B14F-4D97-AF65-F5344CB8AC3E}">
        <p14:creationId xmlns="" xmlns:p14="http://schemas.microsoft.com/office/powerpoint/2010/main" val="2201160421"/>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36563" y="449178"/>
            <a:ext cx="8229600" cy="582612"/>
          </a:xfrm>
        </p:spPr>
        <p:txBody>
          <a:bodyPr>
            <a:normAutofit/>
          </a:bodyPr>
          <a:lstStyle/>
          <a:p>
            <a:pPr eaLnBrk="1" hangingPunct="1"/>
            <a:r>
              <a:rPr lang="en-AU" dirty="0" smtClean="0">
                <a:latin typeface="Arial" charset="0"/>
                <a:cs typeface="Arial" charset="0"/>
              </a:rPr>
              <a:t>Studies </a:t>
            </a:r>
            <a:r>
              <a:rPr lang="en-AU" sz="1600" dirty="0" smtClean="0">
                <a:latin typeface="Arial" charset="0"/>
                <a:cs typeface="Arial" charset="0"/>
              </a:rPr>
              <a:t>(note this is not an exhaustive list)</a:t>
            </a:r>
          </a:p>
        </p:txBody>
      </p:sp>
      <p:sp>
        <p:nvSpPr>
          <p:cNvPr id="33795" name="Content Placeholder 2"/>
          <p:cNvSpPr>
            <a:spLocks noGrp="1"/>
          </p:cNvSpPr>
          <p:nvPr>
            <p:ph sz="half" idx="1"/>
          </p:nvPr>
        </p:nvSpPr>
        <p:spPr>
          <a:xfrm>
            <a:off x="214313" y="1124744"/>
            <a:ext cx="4429125" cy="5054600"/>
          </a:xfrm>
        </p:spPr>
        <p:txBody>
          <a:bodyPr/>
          <a:lstStyle/>
          <a:p>
            <a:pPr eaLnBrk="1" hangingPunct="1"/>
            <a:r>
              <a:rPr lang="en-AU" sz="1700" dirty="0" smtClean="0">
                <a:latin typeface="Arial" charset="0"/>
                <a:cs typeface="Arial" charset="0"/>
              </a:rPr>
              <a:t>Biology Studies:</a:t>
            </a:r>
          </a:p>
          <a:p>
            <a:pPr lvl="1" eaLnBrk="1" hangingPunct="1"/>
            <a:r>
              <a:rPr lang="en-AU" sz="1500" dirty="0" err="1" smtClean="0">
                <a:latin typeface="Arial" charset="0"/>
                <a:cs typeface="Arial" charset="0"/>
              </a:rPr>
              <a:t>Macrofauna</a:t>
            </a:r>
            <a:r>
              <a:rPr lang="en-AU" sz="1500" dirty="0" smtClean="0">
                <a:latin typeface="Arial" charset="0"/>
                <a:cs typeface="Arial" charset="0"/>
              </a:rPr>
              <a:t> (incl., DNA/genetic studies)</a:t>
            </a:r>
          </a:p>
          <a:p>
            <a:pPr lvl="1" eaLnBrk="1" hangingPunct="1"/>
            <a:r>
              <a:rPr lang="en-AU" sz="1500" dirty="0" smtClean="0">
                <a:latin typeface="Arial" charset="0"/>
                <a:cs typeface="Arial" charset="0"/>
              </a:rPr>
              <a:t>Benthic Habitat Assessment </a:t>
            </a:r>
          </a:p>
          <a:p>
            <a:pPr lvl="1" eaLnBrk="1" hangingPunct="1"/>
            <a:r>
              <a:rPr lang="en-AU" sz="1500" dirty="0" smtClean="0">
                <a:latin typeface="Arial" charset="0"/>
                <a:cs typeface="Arial" charset="0"/>
              </a:rPr>
              <a:t>Bioaccumulation</a:t>
            </a:r>
          </a:p>
          <a:p>
            <a:pPr lvl="1" eaLnBrk="1" hangingPunct="1"/>
            <a:r>
              <a:rPr lang="en-AU" sz="1500" dirty="0" smtClean="0">
                <a:latin typeface="Arial" charset="0"/>
                <a:cs typeface="Arial" charset="0"/>
              </a:rPr>
              <a:t>Bioluminescence</a:t>
            </a:r>
          </a:p>
          <a:p>
            <a:pPr eaLnBrk="1" hangingPunct="1"/>
            <a:r>
              <a:rPr lang="en-AU" sz="1700" dirty="0" smtClean="0">
                <a:latin typeface="Arial" charset="0"/>
                <a:cs typeface="Arial" charset="0"/>
              </a:rPr>
              <a:t>Existing Resource Utilisation</a:t>
            </a:r>
          </a:p>
          <a:p>
            <a:pPr eaLnBrk="1" hangingPunct="1"/>
            <a:r>
              <a:rPr lang="en-AU" sz="1700" dirty="0" smtClean="0">
                <a:latin typeface="Arial" charset="0"/>
                <a:cs typeface="Arial" charset="0"/>
              </a:rPr>
              <a:t>Hazard and Risk Assessment</a:t>
            </a:r>
          </a:p>
          <a:p>
            <a:pPr eaLnBrk="1" hangingPunct="1"/>
            <a:r>
              <a:rPr lang="en-AU" sz="1700" dirty="0" smtClean="0">
                <a:latin typeface="Arial" charset="0"/>
                <a:cs typeface="Arial" charset="0"/>
              </a:rPr>
              <a:t>Hydrodynamic Modelling: </a:t>
            </a:r>
          </a:p>
          <a:p>
            <a:pPr lvl="1" eaLnBrk="1" hangingPunct="1"/>
            <a:r>
              <a:rPr lang="en-AU" sz="1500" dirty="0" smtClean="0">
                <a:latin typeface="Arial" charset="0"/>
                <a:cs typeface="Arial" charset="0"/>
              </a:rPr>
              <a:t>Cutting</a:t>
            </a:r>
          </a:p>
          <a:p>
            <a:pPr lvl="1" eaLnBrk="1" hangingPunct="1"/>
            <a:r>
              <a:rPr lang="en-AU" sz="1500" dirty="0" smtClean="0">
                <a:latin typeface="Arial" charset="0"/>
                <a:cs typeface="Arial" charset="0"/>
              </a:rPr>
              <a:t>Dewatering</a:t>
            </a:r>
          </a:p>
          <a:p>
            <a:pPr eaLnBrk="1" hangingPunct="1"/>
            <a:r>
              <a:rPr lang="en-AU" sz="1700" dirty="0" smtClean="0">
                <a:latin typeface="Arial" charset="0"/>
                <a:cs typeface="Arial" charset="0"/>
              </a:rPr>
              <a:t>Noise and Light</a:t>
            </a:r>
          </a:p>
          <a:p>
            <a:pPr eaLnBrk="1" hangingPunct="1"/>
            <a:r>
              <a:rPr lang="en-AU" sz="1700" dirty="0" smtClean="0">
                <a:latin typeface="Arial" charset="0"/>
                <a:cs typeface="Arial" charset="0"/>
              </a:rPr>
              <a:t>Oceanography (12 mo, full column)</a:t>
            </a:r>
          </a:p>
          <a:p>
            <a:pPr eaLnBrk="1" hangingPunct="1"/>
            <a:r>
              <a:rPr lang="en-AU" sz="1700" dirty="0" smtClean="0">
                <a:latin typeface="Arial" charset="0"/>
                <a:cs typeface="Arial" charset="0"/>
              </a:rPr>
              <a:t>Sedimentation Rates (36 mo, ongoing)</a:t>
            </a:r>
          </a:p>
          <a:p>
            <a:pPr eaLnBrk="1" hangingPunct="1"/>
            <a:r>
              <a:rPr lang="en-AU" sz="1700" dirty="0" smtClean="0">
                <a:latin typeface="Arial" charset="0"/>
                <a:cs typeface="Arial" charset="0"/>
              </a:rPr>
              <a:t>Sediment Chemistry</a:t>
            </a:r>
          </a:p>
          <a:p>
            <a:pPr eaLnBrk="1" hangingPunct="1"/>
            <a:r>
              <a:rPr lang="en-AU" sz="1700" dirty="0" smtClean="0">
                <a:latin typeface="Arial" charset="0"/>
                <a:cs typeface="Arial" charset="0"/>
              </a:rPr>
              <a:t>Video Survey (&gt;100,000 </a:t>
            </a:r>
            <a:r>
              <a:rPr lang="en-AU" sz="1700" dirty="0" err="1" smtClean="0">
                <a:latin typeface="Arial" charset="0"/>
                <a:cs typeface="Arial" charset="0"/>
              </a:rPr>
              <a:t>obs</a:t>
            </a:r>
            <a:r>
              <a:rPr lang="en-AU" sz="1700" dirty="0" smtClean="0">
                <a:latin typeface="Arial" charset="0"/>
                <a:cs typeface="Arial" charset="0"/>
              </a:rPr>
              <a:t>)</a:t>
            </a:r>
          </a:p>
          <a:p>
            <a:pPr eaLnBrk="1" hangingPunct="1"/>
            <a:r>
              <a:rPr lang="en-AU" sz="1700" dirty="0" smtClean="0">
                <a:latin typeface="Arial" charset="0"/>
                <a:cs typeface="Arial" charset="0"/>
              </a:rPr>
              <a:t>Water Quality</a:t>
            </a:r>
          </a:p>
        </p:txBody>
      </p:sp>
      <p:pic>
        <p:nvPicPr>
          <p:cNvPr id="33799" name="Picture 33" descr="ROV Still0178"/>
          <p:cNvPicPr>
            <a:picLocks noGrp="1" noChangeAspect="1" noChangeArrowheads="1"/>
          </p:cNvPicPr>
          <p:nvPr>
            <p:ph sz="half" idx="12"/>
          </p:nvPr>
        </p:nvPicPr>
        <p:blipFill>
          <a:blip r:embed="rId3" cstate="email"/>
          <a:srcRect/>
          <a:stretch>
            <a:fillRect/>
          </a:stretch>
        </p:blipFill>
        <p:spPr>
          <a:xfrm>
            <a:off x="4643438" y="4289104"/>
            <a:ext cx="2000250" cy="1428750"/>
          </a:xfrm>
        </p:spPr>
      </p:pic>
      <p:pic>
        <p:nvPicPr>
          <p:cNvPr id="33800" name="Content Placeholder 14" descr="IMG_0348.JPG"/>
          <p:cNvPicPr>
            <a:picLocks noGrp="1" noChangeAspect="1"/>
          </p:cNvPicPr>
          <p:nvPr>
            <p:ph sz="half" idx="14"/>
          </p:nvPr>
        </p:nvPicPr>
        <p:blipFill>
          <a:blip r:embed="rId4" cstate="email"/>
          <a:srcRect/>
          <a:stretch>
            <a:fillRect/>
          </a:stretch>
        </p:blipFill>
        <p:spPr>
          <a:xfrm>
            <a:off x="6761163" y="4289104"/>
            <a:ext cx="1905000" cy="1428750"/>
          </a:xfrm>
        </p:spPr>
      </p:pic>
      <p:sp>
        <p:nvSpPr>
          <p:cNvPr id="13" name="Rectangle 12"/>
          <p:cNvSpPr/>
          <p:nvPr/>
        </p:nvSpPr>
        <p:spPr>
          <a:xfrm>
            <a:off x="672687" y="5932036"/>
            <a:ext cx="7643813" cy="571500"/>
          </a:xfrm>
          <a:prstGeom prst="rect">
            <a:avLst/>
          </a:prstGeom>
          <a:solidFill>
            <a:srgbClr val="83C7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sp>
        <p:nvSpPr>
          <p:cNvPr id="33803" name="Rectangle 13"/>
          <p:cNvSpPr>
            <a:spLocks noChangeArrowheads="1"/>
          </p:cNvSpPr>
          <p:nvPr/>
        </p:nvSpPr>
        <p:spPr bwMode="auto">
          <a:xfrm>
            <a:off x="529812" y="5932036"/>
            <a:ext cx="7858125" cy="646112"/>
          </a:xfrm>
          <a:prstGeom prst="rect">
            <a:avLst/>
          </a:prstGeom>
          <a:noFill/>
          <a:ln w="9525">
            <a:noFill/>
            <a:miter lim="800000"/>
            <a:headEnd/>
            <a:tailEnd/>
          </a:ln>
        </p:spPr>
        <p:txBody>
          <a:bodyPr>
            <a:spAutoFit/>
          </a:bodyPr>
          <a:lstStyle/>
          <a:p>
            <a:pPr algn="ctr"/>
            <a:r>
              <a:rPr lang="en-AU" b="1" dirty="0"/>
              <a:t>Additional objective:</a:t>
            </a:r>
            <a:r>
              <a:rPr lang="en-AU" dirty="0"/>
              <a:t> science will also benefit from additional deep sea studies conducted to obtain data for the EIS</a:t>
            </a:r>
          </a:p>
        </p:txBody>
      </p:sp>
      <p:pic>
        <p:nvPicPr>
          <p:cNvPr id="33804" name="Picture 16" descr="2008NorSky_T212_039 115.jpg"/>
          <p:cNvPicPr>
            <a:picLocks noChangeAspect="1"/>
          </p:cNvPicPr>
          <p:nvPr/>
        </p:nvPicPr>
        <p:blipFill>
          <a:blip r:embed="rId5" cstate="email"/>
          <a:srcRect/>
          <a:stretch>
            <a:fillRect/>
          </a:stretch>
        </p:blipFill>
        <p:spPr bwMode="auto">
          <a:xfrm>
            <a:off x="6715125" y="1283595"/>
            <a:ext cx="1905000" cy="1428750"/>
          </a:xfrm>
          <a:prstGeom prst="rect">
            <a:avLst/>
          </a:prstGeom>
          <a:noFill/>
          <a:ln w="9525">
            <a:noFill/>
            <a:miter lim="800000"/>
            <a:headEnd/>
            <a:tailEnd/>
          </a:ln>
        </p:spPr>
      </p:pic>
      <p:pic>
        <p:nvPicPr>
          <p:cNvPr id="33805" name="Picture 17" descr="2008NorSky_T212_039 109.jpg"/>
          <p:cNvPicPr>
            <a:picLocks noChangeAspect="1"/>
          </p:cNvPicPr>
          <p:nvPr/>
        </p:nvPicPr>
        <p:blipFill>
          <a:blip r:embed="rId6" cstate="email"/>
          <a:srcRect/>
          <a:stretch>
            <a:fillRect/>
          </a:stretch>
        </p:blipFill>
        <p:spPr bwMode="auto">
          <a:xfrm>
            <a:off x="4643438" y="1283595"/>
            <a:ext cx="2000250" cy="1428750"/>
          </a:xfrm>
          <a:prstGeom prst="rect">
            <a:avLst/>
          </a:prstGeom>
          <a:noFill/>
          <a:ln w="9525">
            <a:noFill/>
            <a:miter lim="800000"/>
            <a:headEnd/>
            <a:tailEnd/>
          </a:ln>
        </p:spPr>
      </p:pic>
      <p:pic>
        <p:nvPicPr>
          <p:cNvPr id="33806" name="Picture 18" descr="2008NorSky_T212_034 060.jpg"/>
          <p:cNvPicPr>
            <a:picLocks noChangeAspect="1"/>
          </p:cNvPicPr>
          <p:nvPr/>
        </p:nvPicPr>
        <p:blipFill>
          <a:blip r:embed="rId7" cstate="email"/>
          <a:srcRect/>
          <a:stretch>
            <a:fillRect/>
          </a:stretch>
        </p:blipFill>
        <p:spPr bwMode="auto">
          <a:xfrm>
            <a:off x="4643438" y="2776936"/>
            <a:ext cx="2000250" cy="1428750"/>
          </a:xfrm>
          <a:prstGeom prst="rect">
            <a:avLst/>
          </a:prstGeom>
          <a:noFill/>
          <a:ln w="9525">
            <a:noFill/>
            <a:miter lim="800000"/>
            <a:headEnd/>
            <a:tailEnd/>
          </a:ln>
        </p:spPr>
      </p:pic>
      <p:pic>
        <p:nvPicPr>
          <p:cNvPr id="33807" name="Picture 19" descr="2008NorSky_T212_024 002.jpg"/>
          <p:cNvPicPr>
            <a:picLocks noChangeAspect="1"/>
          </p:cNvPicPr>
          <p:nvPr/>
        </p:nvPicPr>
        <p:blipFill>
          <a:blip r:embed="rId8" cstate="email"/>
          <a:srcRect/>
          <a:stretch>
            <a:fillRect/>
          </a:stretch>
        </p:blipFill>
        <p:spPr bwMode="auto">
          <a:xfrm>
            <a:off x="6715125" y="2776936"/>
            <a:ext cx="1928813" cy="1428750"/>
          </a:xfrm>
          <a:prstGeom prst="rect">
            <a:avLst/>
          </a:prstGeom>
          <a:noFill/>
          <a:ln w="9525">
            <a:noFill/>
            <a:miter lim="800000"/>
            <a:headEnd/>
            <a:tailEnd/>
          </a:ln>
        </p:spPr>
      </p:pic>
      <p:sp>
        <p:nvSpPr>
          <p:cNvPr id="14" name="TextBox 13"/>
          <p:cNvSpPr txBox="1"/>
          <p:nvPr/>
        </p:nvSpPr>
        <p:spPr>
          <a:xfrm>
            <a:off x="4716016" y="1336776"/>
            <a:ext cx="1440160" cy="523220"/>
          </a:xfrm>
          <a:prstGeom prst="rect">
            <a:avLst/>
          </a:prstGeom>
          <a:noFill/>
        </p:spPr>
        <p:txBody>
          <a:bodyPr wrap="square" rtlCol="0">
            <a:spAutoFit/>
          </a:bodyPr>
          <a:lstStyle/>
          <a:p>
            <a:r>
              <a:rPr lang="en-AU" sz="1400" dirty="0" smtClean="0">
                <a:solidFill>
                  <a:schemeClr val="bg1"/>
                </a:solidFill>
              </a:rPr>
              <a:t>Time Lapse Camera</a:t>
            </a:r>
            <a:endParaRPr lang="en-AU" sz="1400" dirty="0">
              <a:solidFill>
                <a:schemeClr val="bg1"/>
              </a:solidFill>
            </a:endParaRPr>
          </a:p>
        </p:txBody>
      </p:sp>
      <p:sp>
        <p:nvSpPr>
          <p:cNvPr id="15" name="TextBox 14"/>
          <p:cNvSpPr txBox="1"/>
          <p:nvPr/>
        </p:nvSpPr>
        <p:spPr>
          <a:xfrm>
            <a:off x="7668344" y="1336776"/>
            <a:ext cx="936104" cy="523220"/>
          </a:xfrm>
          <a:prstGeom prst="rect">
            <a:avLst/>
          </a:prstGeom>
          <a:noFill/>
        </p:spPr>
        <p:txBody>
          <a:bodyPr wrap="square" rtlCol="0">
            <a:spAutoFit/>
          </a:bodyPr>
          <a:lstStyle/>
          <a:p>
            <a:pPr algn="r"/>
            <a:r>
              <a:rPr lang="en-AU" sz="1400" dirty="0" smtClean="0">
                <a:solidFill>
                  <a:schemeClr val="bg1"/>
                </a:solidFill>
              </a:rPr>
              <a:t>Sediment Trap</a:t>
            </a:r>
            <a:endParaRPr lang="en-AU" sz="1400" dirty="0">
              <a:solidFill>
                <a:schemeClr val="bg1"/>
              </a:solidFill>
            </a:endParaRPr>
          </a:p>
        </p:txBody>
      </p:sp>
      <p:sp>
        <p:nvSpPr>
          <p:cNvPr id="16" name="TextBox 15"/>
          <p:cNvSpPr txBox="1"/>
          <p:nvPr/>
        </p:nvSpPr>
        <p:spPr>
          <a:xfrm>
            <a:off x="4644008" y="2776936"/>
            <a:ext cx="1512168" cy="523220"/>
          </a:xfrm>
          <a:prstGeom prst="rect">
            <a:avLst/>
          </a:prstGeom>
          <a:noFill/>
        </p:spPr>
        <p:txBody>
          <a:bodyPr wrap="square" rtlCol="0">
            <a:spAutoFit/>
          </a:bodyPr>
          <a:lstStyle/>
          <a:p>
            <a:r>
              <a:rPr lang="en-AU" sz="1400" dirty="0" smtClean="0">
                <a:solidFill>
                  <a:schemeClr val="bg1"/>
                </a:solidFill>
              </a:rPr>
              <a:t>Hard Substrate Sampling</a:t>
            </a:r>
            <a:endParaRPr lang="en-AU" sz="1400" dirty="0">
              <a:solidFill>
                <a:schemeClr val="bg1"/>
              </a:solidFill>
            </a:endParaRPr>
          </a:p>
        </p:txBody>
      </p:sp>
      <p:sp>
        <p:nvSpPr>
          <p:cNvPr id="17" name="TextBox 16"/>
          <p:cNvSpPr txBox="1"/>
          <p:nvPr/>
        </p:nvSpPr>
        <p:spPr>
          <a:xfrm>
            <a:off x="6732240" y="2776936"/>
            <a:ext cx="1512168" cy="523220"/>
          </a:xfrm>
          <a:prstGeom prst="rect">
            <a:avLst/>
          </a:prstGeom>
          <a:noFill/>
        </p:spPr>
        <p:txBody>
          <a:bodyPr wrap="square" rtlCol="0">
            <a:spAutoFit/>
          </a:bodyPr>
          <a:lstStyle/>
          <a:p>
            <a:r>
              <a:rPr lang="en-AU" sz="1400" dirty="0" smtClean="0">
                <a:solidFill>
                  <a:schemeClr val="bg1"/>
                </a:solidFill>
              </a:rPr>
              <a:t>Soft Substrate Sampling</a:t>
            </a:r>
            <a:endParaRPr lang="en-AU" sz="1400" dirty="0">
              <a:solidFill>
                <a:schemeClr val="bg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1"/>
          <p:cNvSpPr>
            <a:spLocks noGrp="1"/>
          </p:cNvSpPr>
          <p:nvPr>
            <p:ph sz="half" idx="4294967295"/>
          </p:nvPr>
        </p:nvSpPr>
        <p:spPr>
          <a:xfrm>
            <a:off x="3598863" y="1398494"/>
            <a:ext cx="5545137" cy="1584325"/>
          </a:xfrm>
        </p:spPr>
        <p:txBody>
          <a:bodyPr>
            <a:noAutofit/>
          </a:bodyPr>
          <a:lstStyle/>
          <a:p>
            <a:r>
              <a:rPr lang="en-AU" sz="1800" dirty="0" smtClean="0">
                <a:latin typeface="Arial" pitchFamily="34" charset="0"/>
                <a:ea typeface="ヒラギノ角ゴ Pro W3"/>
                <a:cs typeface="ヒラギノ角ゴ Pro W3"/>
              </a:rPr>
              <a:t>Key Components</a:t>
            </a:r>
          </a:p>
          <a:p>
            <a:pPr lvl="1"/>
            <a:r>
              <a:rPr lang="en-AU" sz="1800" dirty="0" smtClean="0">
                <a:latin typeface="Arial" pitchFamily="34" charset="0"/>
                <a:ea typeface="ヒラギノ角ゴ Pro W3"/>
                <a:cs typeface="ヒラギノ角ゴ Pro W3"/>
              </a:rPr>
              <a:t>Seafloor Production Tools (SPTs)</a:t>
            </a:r>
          </a:p>
          <a:p>
            <a:pPr lvl="1"/>
            <a:r>
              <a:rPr lang="en-AU" sz="1800" dirty="0" smtClean="0">
                <a:latin typeface="Arial" pitchFamily="34" charset="0"/>
                <a:ea typeface="ヒラギノ角ゴ Pro W3"/>
                <a:cs typeface="ヒラギノ角ゴ Pro W3"/>
              </a:rPr>
              <a:t>Riser and Lifting System (RALS)</a:t>
            </a:r>
          </a:p>
          <a:p>
            <a:pPr lvl="1"/>
            <a:r>
              <a:rPr lang="en-AU" sz="1800" dirty="0" smtClean="0">
                <a:latin typeface="Arial" pitchFamily="34" charset="0"/>
                <a:ea typeface="ヒラギノ角ゴ Pro W3"/>
                <a:cs typeface="ヒラギノ角ゴ Pro W3"/>
              </a:rPr>
              <a:t>Production Support Vessel (PSV)</a:t>
            </a:r>
          </a:p>
          <a:p>
            <a:pPr lvl="1">
              <a:buNone/>
            </a:pPr>
            <a:endParaRPr lang="en-AU" sz="1800" dirty="0" smtClean="0">
              <a:latin typeface="Arial" pitchFamily="34" charset="0"/>
              <a:ea typeface="ヒラギノ角ゴ Pro W3"/>
              <a:cs typeface="ヒラギノ角ゴ Pro W3"/>
            </a:endParaRPr>
          </a:p>
          <a:p>
            <a:r>
              <a:rPr lang="en-AU" sz="1800" dirty="0" smtClean="0">
                <a:latin typeface="Arial" pitchFamily="34" charset="0"/>
                <a:ea typeface="ヒラギノ角ゴ Pro W3"/>
                <a:cs typeface="ヒラギノ角ゴ Pro W3"/>
              </a:rPr>
              <a:t>Equipment either existing of an adaption of existing offshore technology</a:t>
            </a:r>
          </a:p>
          <a:p>
            <a:endParaRPr lang="en-AU" sz="1800" dirty="0" smtClean="0">
              <a:latin typeface="Arial" pitchFamily="34" charset="0"/>
              <a:ea typeface="ヒラギノ角ゴ Pro W3"/>
              <a:cs typeface="ヒラギノ角ゴ Pro W3"/>
            </a:endParaRPr>
          </a:p>
        </p:txBody>
      </p:sp>
      <p:sp>
        <p:nvSpPr>
          <p:cNvPr id="19459" name="Title 3"/>
          <p:cNvSpPr>
            <a:spLocks noGrp="1"/>
          </p:cNvSpPr>
          <p:nvPr>
            <p:ph type="title" idx="4294967295"/>
          </p:nvPr>
        </p:nvSpPr>
        <p:spPr>
          <a:xfrm>
            <a:off x="250825" y="492125"/>
            <a:ext cx="7489825" cy="357188"/>
          </a:xfrm>
        </p:spPr>
        <p:txBody>
          <a:bodyPr>
            <a:normAutofit fontScale="90000"/>
          </a:bodyPr>
          <a:lstStyle/>
          <a:p>
            <a:pPr eaLnBrk="1" hangingPunct="1"/>
            <a:r>
              <a:rPr lang="en-AU" dirty="0" smtClean="0">
                <a:latin typeface="Arial" pitchFamily="34" charset="0"/>
                <a:ea typeface="ヒラギノ角ゴ Pro W3"/>
                <a:cs typeface="ヒラギノ角ゴ Pro W3"/>
              </a:rPr>
              <a:t>Seafloor Production System</a:t>
            </a:r>
          </a:p>
        </p:txBody>
      </p:sp>
      <p:pic>
        <p:nvPicPr>
          <p:cNvPr id="19460" name="Picture 7"/>
          <p:cNvPicPr>
            <a:picLocks noChangeAspect="1" noChangeArrowheads="1"/>
          </p:cNvPicPr>
          <p:nvPr/>
        </p:nvPicPr>
        <p:blipFill>
          <a:blip r:embed="rId3" cstate="print"/>
          <a:srcRect/>
          <a:stretch>
            <a:fillRect/>
          </a:stretch>
        </p:blipFill>
        <p:spPr bwMode="auto">
          <a:xfrm>
            <a:off x="323850" y="1150938"/>
            <a:ext cx="3162300" cy="5327650"/>
          </a:xfrm>
          <a:prstGeom prst="rect">
            <a:avLst/>
          </a:prstGeom>
          <a:noFill/>
          <a:ln w="9525">
            <a:noFill/>
            <a:miter lim="800000"/>
            <a:headEnd/>
            <a:tailEnd/>
          </a:ln>
        </p:spPr>
      </p:pic>
      <p:pic>
        <p:nvPicPr>
          <p:cNvPr id="5" name="Picture 4" descr="\\nmbnefp1\media\Images\Solwara 1 Project Images - L Drive\SMD\SPT 3D Render\Aux Feb 2013\Aux Front Feb 2013 final.png"/>
          <p:cNvPicPr/>
          <p:nvPr/>
        </p:nvPicPr>
        <p:blipFill>
          <a:blip r:embed="rId4" cstate="print"/>
          <a:srcRect/>
          <a:stretch>
            <a:fillRect/>
          </a:stretch>
        </p:blipFill>
        <p:spPr bwMode="auto">
          <a:xfrm>
            <a:off x="3643908" y="4009595"/>
            <a:ext cx="2505880" cy="1700923"/>
          </a:xfrm>
          <a:prstGeom prst="rect">
            <a:avLst/>
          </a:prstGeom>
          <a:noFill/>
          <a:ln w="9525">
            <a:noFill/>
            <a:miter lim="800000"/>
            <a:headEnd/>
            <a:tailEnd/>
          </a:ln>
        </p:spPr>
      </p:pic>
      <p:pic>
        <p:nvPicPr>
          <p:cNvPr id="6" name="Picture 5" descr="\\nmbnefp1\media\Images\Solwara 1 Project Images - L Drive\SMD\SPT 3D Render\CM Feb 2013\CM Front Feb 2013 final.png"/>
          <p:cNvPicPr/>
          <p:nvPr/>
        </p:nvPicPr>
        <p:blipFill>
          <a:blip r:embed="rId5" cstate="print"/>
          <a:srcRect/>
          <a:stretch>
            <a:fillRect/>
          </a:stretch>
        </p:blipFill>
        <p:spPr bwMode="auto">
          <a:xfrm>
            <a:off x="6292472" y="4009594"/>
            <a:ext cx="2573622" cy="170092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AU" smtClean="0">
                <a:latin typeface="Arial" pitchFamily="34" charset="0"/>
                <a:cs typeface="Arial" pitchFamily="34" charset="0"/>
              </a:rPr>
              <a:t>Solwara 1 Project Build - SPTs Taking Shape</a:t>
            </a:r>
          </a:p>
        </p:txBody>
      </p:sp>
      <p:pic>
        <p:nvPicPr>
          <p:cNvPr id="24579" name="Picture 3"/>
          <p:cNvPicPr>
            <a:picLocks noChangeAspect="1" noChangeArrowheads="1"/>
          </p:cNvPicPr>
          <p:nvPr/>
        </p:nvPicPr>
        <p:blipFill>
          <a:blip r:embed="rId2" cstate="email"/>
          <a:srcRect/>
          <a:stretch>
            <a:fillRect/>
          </a:stretch>
        </p:blipFill>
        <p:spPr bwMode="auto">
          <a:xfrm>
            <a:off x="5259388" y="1430338"/>
            <a:ext cx="3589337" cy="3019425"/>
          </a:xfrm>
          <a:prstGeom prst="rect">
            <a:avLst/>
          </a:prstGeom>
          <a:noFill/>
          <a:ln w="9525">
            <a:noFill/>
            <a:miter lim="800000"/>
            <a:headEnd/>
            <a:tailEnd/>
          </a:ln>
        </p:spPr>
      </p:pic>
      <p:pic>
        <p:nvPicPr>
          <p:cNvPr id="24580" name="Picture 4"/>
          <p:cNvPicPr>
            <a:picLocks noChangeAspect="1" noChangeArrowheads="1"/>
          </p:cNvPicPr>
          <p:nvPr/>
        </p:nvPicPr>
        <p:blipFill>
          <a:blip r:embed="rId3" cstate="email"/>
          <a:srcRect/>
          <a:stretch>
            <a:fillRect/>
          </a:stretch>
        </p:blipFill>
        <p:spPr bwMode="auto">
          <a:xfrm>
            <a:off x="457200" y="1430338"/>
            <a:ext cx="4530725" cy="3019425"/>
          </a:xfrm>
          <a:prstGeom prst="rect">
            <a:avLst/>
          </a:prstGeom>
          <a:noFill/>
          <a:ln w="9525">
            <a:noFill/>
            <a:miter lim="800000"/>
            <a:headEnd/>
            <a:tailEnd/>
          </a:ln>
        </p:spPr>
      </p:pic>
      <p:pic>
        <p:nvPicPr>
          <p:cNvPr id="24581" name="Picture 2"/>
          <p:cNvPicPr>
            <a:picLocks noChangeAspect="1" noChangeArrowheads="1"/>
          </p:cNvPicPr>
          <p:nvPr/>
        </p:nvPicPr>
        <p:blipFill>
          <a:blip r:embed="rId4" cstate="email"/>
          <a:srcRect/>
          <a:stretch>
            <a:fillRect/>
          </a:stretch>
        </p:blipFill>
        <p:spPr bwMode="auto">
          <a:xfrm>
            <a:off x="457200" y="1430338"/>
            <a:ext cx="4530725" cy="3019425"/>
          </a:xfrm>
          <a:prstGeom prst="rect">
            <a:avLst/>
          </a:prstGeom>
          <a:noFill/>
          <a:ln w="9525">
            <a:noFill/>
            <a:miter lim="800000"/>
            <a:headEnd/>
            <a:tailEnd/>
          </a:ln>
        </p:spPr>
      </p:pic>
      <p:pic>
        <p:nvPicPr>
          <p:cNvPr id="24582" name="Picture 5"/>
          <p:cNvPicPr>
            <a:picLocks noChangeAspect="1" noChangeArrowheads="1"/>
          </p:cNvPicPr>
          <p:nvPr/>
        </p:nvPicPr>
        <p:blipFill>
          <a:blip r:embed="rId5" cstate="email"/>
          <a:srcRect/>
          <a:stretch>
            <a:fillRect/>
          </a:stretch>
        </p:blipFill>
        <p:spPr bwMode="auto">
          <a:xfrm>
            <a:off x="3787775" y="4681538"/>
            <a:ext cx="1789113" cy="1884362"/>
          </a:xfrm>
          <a:prstGeom prst="rect">
            <a:avLst/>
          </a:prstGeom>
          <a:noFill/>
          <a:ln w="9525">
            <a:noFill/>
            <a:miter lim="800000"/>
            <a:headEnd/>
            <a:tailEnd/>
          </a:ln>
        </p:spPr>
      </p:pic>
      <p:pic>
        <p:nvPicPr>
          <p:cNvPr id="24583" name="Picture 10" descr="\\nmbnefp1\media\Images\Solwara 1 Project Images - L Drive\Caterpillar\FAT0612\IMG_4455.JPG"/>
          <p:cNvPicPr>
            <a:picLocks noChangeAspect="1" noChangeArrowheads="1"/>
          </p:cNvPicPr>
          <p:nvPr/>
        </p:nvPicPr>
        <p:blipFill>
          <a:blip r:embed="rId6" cstate="email"/>
          <a:srcRect/>
          <a:stretch>
            <a:fillRect/>
          </a:stretch>
        </p:blipFill>
        <p:spPr bwMode="auto">
          <a:xfrm>
            <a:off x="457200" y="4681538"/>
            <a:ext cx="3109913" cy="1884362"/>
          </a:xfrm>
          <a:prstGeom prst="rect">
            <a:avLst/>
          </a:prstGeom>
          <a:noFill/>
          <a:ln w="9525">
            <a:noFill/>
            <a:miter lim="800000"/>
            <a:headEnd/>
            <a:tailEnd/>
          </a:ln>
        </p:spPr>
      </p:pic>
      <p:pic>
        <p:nvPicPr>
          <p:cNvPr id="24584" name="Picture 11" descr="\\nmbnefp1\media\Images\Solwara 1 Project Images - L Drive\Caterpillar\FAT0612\IMG_4434.JPG"/>
          <p:cNvPicPr>
            <a:picLocks noChangeAspect="1" noChangeArrowheads="1"/>
          </p:cNvPicPr>
          <p:nvPr/>
        </p:nvPicPr>
        <p:blipFill>
          <a:blip r:embed="rId7" cstate="email"/>
          <a:srcRect/>
          <a:stretch>
            <a:fillRect/>
          </a:stretch>
        </p:blipFill>
        <p:spPr bwMode="auto">
          <a:xfrm>
            <a:off x="5805488" y="4681538"/>
            <a:ext cx="3043237" cy="18843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Potential Impacts </a:t>
            </a:r>
            <a:r>
              <a:rPr lang="en-AU" sz="1800" dirty="0" smtClean="0"/>
              <a:t>(note: not to scale)</a:t>
            </a:r>
            <a:endParaRPr lang="en-AU" sz="1800" dirty="0"/>
          </a:p>
        </p:txBody>
      </p:sp>
      <p:sp>
        <p:nvSpPr>
          <p:cNvPr id="3" name="Content Placeholder 2"/>
          <p:cNvSpPr>
            <a:spLocks noGrp="1"/>
          </p:cNvSpPr>
          <p:nvPr>
            <p:ph idx="1"/>
          </p:nvPr>
        </p:nvSpPr>
        <p:spPr/>
        <p:txBody>
          <a:bodyPr/>
          <a:lstStyle/>
          <a:p>
            <a:endParaRPr lang="en-AU"/>
          </a:p>
        </p:txBody>
      </p:sp>
      <p:pic>
        <p:nvPicPr>
          <p:cNvPr id="53250" name="Picture 2"/>
          <p:cNvPicPr>
            <a:picLocks noChangeAspect="1" noChangeArrowheads="1"/>
          </p:cNvPicPr>
          <p:nvPr/>
        </p:nvPicPr>
        <p:blipFill>
          <a:blip r:embed="rId3" cstate="email"/>
          <a:srcRect/>
          <a:stretch>
            <a:fillRect/>
          </a:stretch>
        </p:blipFill>
        <p:spPr bwMode="auto">
          <a:xfrm>
            <a:off x="832087" y="1198007"/>
            <a:ext cx="8274140" cy="4926437"/>
          </a:xfrm>
          <a:prstGeom prst="rect">
            <a:avLst/>
          </a:prstGeom>
          <a:noFill/>
          <a:ln w="9525">
            <a:noFill/>
            <a:miter lim="800000"/>
            <a:headEnd/>
            <a:tailEnd/>
          </a:ln>
          <a:effectLst/>
        </p:spPr>
      </p:pic>
      <p:sp>
        <p:nvSpPr>
          <p:cNvPr id="5" name="Oval 4"/>
          <p:cNvSpPr/>
          <p:nvPr/>
        </p:nvSpPr>
        <p:spPr>
          <a:xfrm>
            <a:off x="995298" y="4532585"/>
            <a:ext cx="1805052" cy="106838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Oval 5"/>
          <p:cNvSpPr/>
          <p:nvPr/>
        </p:nvSpPr>
        <p:spPr>
          <a:xfrm>
            <a:off x="6572250" y="1383268"/>
            <a:ext cx="2514600" cy="134088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TextBox 6"/>
          <p:cNvSpPr txBox="1"/>
          <p:nvPr/>
        </p:nvSpPr>
        <p:spPr>
          <a:xfrm>
            <a:off x="947673" y="4163253"/>
            <a:ext cx="2146742" cy="369332"/>
          </a:xfrm>
          <a:prstGeom prst="rect">
            <a:avLst/>
          </a:prstGeom>
          <a:noFill/>
        </p:spPr>
        <p:txBody>
          <a:bodyPr wrap="none" rtlCol="0">
            <a:spAutoFit/>
          </a:bodyPr>
          <a:lstStyle/>
          <a:p>
            <a:r>
              <a:rPr lang="en-AU" dirty="0" smtClean="0">
                <a:solidFill>
                  <a:srgbClr val="FF0000"/>
                </a:solidFill>
              </a:rPr>
              <a:t>International Focus</a:t>
            </a:r>
            <a:endParaRPr lang="en-AU" dirty="0">
              <a:solidFill>
                <a:srgbClr val="FF0000"/>
              </a:solidFill>
            </a:endParaRPr>
          </a:p>
        </p:txBody>
      </p:sp>
      <p:sp>
        <p:nvSpPr>
          <p:cNvPr id="8" name="TextBox 7"/>
          <p:cNvSpPr txBox="1"/>
          <p:nvPr/>
        </p:nvSpPr>
        <p:spPr>
          <a:xfrm>
            <a:off x="5857952" y="1198602"/>
            <a:ext cx="1428596" cy="369332"/>
          </a:xfrm>
          <a:prstGeom prst="rect">
            <a:avLst/>
          </a:prstGeom>
          <a:noFill/>
        </p:spPr>
        <p:txBody>
          <a:bodyPr wrap="none" rtlCol="0">
            <a:spAutoFit/>
          </a:bodyPr>
          <a:lstStyle/>
          <a:p>
            <a:r>
              <a:rPr lang="en-AU" dirty="0" smtClean="0">
                <a:solidFill>
                  <a:srgbClr val="FF0000"/>
                </a:solidFill>
              </a:rPr>
              <a:t>Local Focus</a:t>
            </a:r>
            <a:endParaRPr lang="en-AU" dirty="0">
              <a:solidFill>
                <a:srgbClr val="FF0000"/>
              </a:solidFill>
            </a:endParaRPr>
          </a:p>
        </p:txBody>
      </p:sp>
      <p:pic>
        <p:nvPicPr>
          <p:cNvPr id="10" name="Picture 9"/>
          <p:cNvPicPr/>
          <p:nvPr/>
        </p:nvPicPr>
        <p:blipFill>
          <a:blip r:embed="rId4" cstate="email"/>
          <a:srcRect/>
          <a:stretch>
            <a:fillRect/>
          </a:stretch>
        </p:blipFill>
        <p:spPr bwMode="auto">
          <a:xfrm>
            <a:off x="22461" y="1724026"/>
            <a:ext cx="771526" cy="44021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Title 1"/>
          <p:cNvSpPr>
            <a:spLocks noGrp="1"/>
          </p:cNvSpPr>
          <p:nvPr>
            <p:ph type="title"/>
          </p:nvPr>
        </p:nvSpPr>
        <p:spPr>
          <a:xfrm>
            <a:off x="4857750" y="452849"/>
            <a:ext cx="3786188" cy="428625"/>
          </a:xfrm>
        </p:spPr>
        <p:txBody>
          <a:bodyPr>
            <a:normAutofit fontScale="90000"/>
          </a:bodyPr>
          <a:lstStyle/>
          <a:p>
            <a:pPr eaLnBrk="1" hangingPunct="1"/>
            <a:r>
              <a:rPr lang="en-US" dirty="0" smtClean="0">
                <a:latin typeface="Arial" charset="0"/>
                <a:cs typeface="Arial" charset="0"/>
              </a:rPr>
              <a:t>Testable Propositions</a:t>
            </a:r>
            <a:endParaRPr lang="en-AU" dirty="0" smtClean="0">
              <a:latin typeface="Arial" charset="0"/>
              <a:cs typeface="Arial" charset="0"/>
            </a:endParaRPr>
          </a:p>
        </p:txBody>
      </p:sp>
      <p:sp>
        <p:nvSpPr>
          <p:cNvPr id="35844" name="Content Placeholder 2"/>
          <p:cNvSpPr>
            <a:spLocks noGrp="1"/>
          </p:cNvSpPr>
          <p:nvPr>
            <p:ph idx="1"/>
          </p:nvPr>
        </p:nvSpPr>
        <p:spPr>
          <a:xfrm>
            <a:off x="4697413" y="2017713"/>
            <a:ext cx="4160837" cy="4840287"/>
          </a:xfrm>
        </p:spPr>
        <p:txBody>
          <a:bodyPr/>
          <a:lstStyle/>
          <a:p>
            <a:pPr eaLnBrk="1" hangingPunct="1"/>
            <a:r>
              <a:rPr lang="en-AU" sz="2800" dirty="0" smtClean="0">
                <a:latin typeface="Arial" charset="0"/>
                <a:cs typeface="Arial" charset="0"/>
              </a:rPr>
              <a:t>It will recover</a:t>
            </a:r>
          </a:p>
          <a:p>
            <a:pPr lvl="1" eaLnBrk="1" hangingPunct="1"/>
            <a:r>
              <a:rPr lang="en-AU" sz="2800" dirty="0" smtClean="0">
                <a:latin typeface="Arial" charset="0"/>
                <a:cs typeface="Arial" charset="0"/>
              </a:rPr>
              <a:t>Venting will continue</a:t>
            </a:r>
          </a:p>
          <a:p>
            <a:pPr lvl="1" eaLnBrk="1" hangingPunct="1"/>
            <a:r>
              <a:rPr lang="en-AU" sz="2800" dirty="0" smtClean="0">
                <a:latin typeface="Arial" charset="0"/>
                <a:cs typeface="Arial" charset="0"/>
              </a:rPr>
              <a:t>Chimneys will reform</a:t>
            </a:r>
          </a:p>
          <a:p>
            <a:pPr lvl="1" eaLnBrk="1" hangingPunct="1"/>
            <a:r>
              <a:rPr lang="en-AU" sz="2800" dirty="0" smtClean="0">
                <a:latin typeface="Arial" charset="0"/>
                <a:cs typeface="Arial" charset="0"/>
              </a:rPr>
              <a:t>Fauna will return</a:t>
            </a:r>
          </a:p>
          <a:p>
            <a:pPr eaLnBrk="1" hangingPunct="1"/>
            <a:endParaRPr lang="en-AU" dirty="0" smtClean="0">
              <a:latin typeface="Arial" charset="0"/>
              <a:cs typeface="Arial" charset="0"/>
            </a:endParaRPr>
          </a:p>
        </p:txBody>
      </p:sp>
      <p:pic>
        <p:nvPicPr>
          <p:cNvPr id="35845" name="Picture 4"/>
          <p:cNvPicPr>
            <a:picLocks noChangeAspect="1" noChangeArrowheads="1"/>
          </p:cNvPicPr>
          <p:nvPr/>
        </p:nvPicPr>
        <p:blipFill>
          <a:blip r:embed="rId2" cstate="email"/>
          <a:srcRect/>
          <a:stretch>
            <a:fillRect/>
          </a:stretch>
        </p:blipFill>
        <p:spPr bwMode="auto">
          <a:xfrm>
            <a:off x="0" y="0"/>
            <a:ext cx="4697413"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Title 1"/>
          <p:cNvSpPr>
            <a:spLocks noGrp="1"/>
          </p:cNvSpPr>
          <p:nvPr>
            <p:ph type="title"/>
          </p:nvPr>
        </p:nvSpPr>
        <p:spPr>
          <a:xfrm>
            <a:off x="4857750" y="452849"/>
            <a:ext cx="3786188" cy="428625"/>
          </a:xfrm>
        </p:spPr>
        <p:txBody>
          <a:bodyPr>
            <a:normAutofit fontScale="90000"/>
          </a:bodyPr>
          <a:lstStyle/>
          <a:p>
            <a:pPr eaLnBrk="1" hangingPunct="1"/>
            <a:r>
              <a:rPr lang="en-US" dirty="0" smtClean="0">
                <a:latin typeface="Arial" charset="0"/>
                <a:cs typeface="Arial" charset="0"/>
              </a:rPr>
              <a:t>Testable Propositions</a:t>
            </a:r>
            <a:endParaRPr lang="en-AU" dirty="0" smtClean="0">
              <a:latin typeface="Arial" charset="0"/>
              <a:cs typeface="Arial" charset="0"/>
            </a:endParaRPr>
          </a:p>
        </p:txBody>
      </p:sp>
      <p:sp>
        <p:nvSpPr>
          <p:cNvPr id="35844" name="Content Placeholder 2"/>
          <p:cNvSpPr>
            <a:spLocks noGrp="1"/>
          </p:cNvSpPr>
          <p:nvPr>
            <p:ph idx="1"/>
          </p:nvPr>
        </p:nvSpPr>
        <p:spPr>
          <a:xfrm>
            <a:off x="4697413" y="1268361"/>
            <a:ext cx="4446587" cy="2461713"/>
          </a:xfrm>
        </p:spPr>
        <p:txBody>
          <a:bodyPr>
            <a:normAutofit/>
          </a:bodyPr>
          <a:lstStyle/>
          <a:p>
            <a:pPr eaLnBrk="1" hangingPunct="1"/>
            <a:r>
              <a:rPr lang="en-AU" sz="2400" b="1" dirty="0" smtClean="0">
                <a:latin typeface="Arial" charset="0"/>
                <a:cs typeface="Arial" charset="0"/>
              </a:rPr>
              <a:t>It will recover</a:t>
            </a:r>
          </a:p>
          <a:p>
            <a:pPr lvl="1" eaLnBrk="1" hangingPunct="1"/>
            <a:r>
              <a:rPr lang="en-AU" sz="2400" b="1" dirty="0" smtClean="0">
                <a:latin typeface="Arial" charset="0"/>
                <a:cs typeface="Arial" charset="0"/>
              </a:rPr>
              <a:t>Venting will continue</a:t>
            </a:r>
          </a:p>
          <a:p>
            <a:pPr lvl="1" eaLnBrk="1" hangingPunct="1"/>
            <a:r>
              <a:rPr lang="en-AU" sz="2400" b="1" dirty="0" smtClean="0">
                <a:latin typeface="Arial" charset="0"/>
                <a:cs typeface="Arial" charset="0"/>
              </a:rPr>
              <a:t>Chimneys will reform</a:t>
            </a:r>
          </a:p>
          <a:p>
            <a:pPr lvl="1" eaLnBrk="1" hangingPunct="1"/>
            <a:r>
              <a:rPr lang="en-AU" sz="2400" b="1" dirty="0" smtClean="0">
                <a:latin typeface="Arial" charset="0"/>
                <a:cs typeface="Arial" charset="0"/>
              </a:rPr>
              <a:t>Fauna will return</a:t>
            </a:r>
          </a:p>
          <a:p>
            <a:pPr eaLnBrk="1" hangingPunct="1"/>
            <a:endParaRPr lang="en-AU" dirty="0" smtClean="0">
              <a:latin typeface="Arial" charset="0"/>
              <a:cs typeface="Arial" charset="0"/>
            </a:endParaRPr>
          </a:p>
        </p:txBody>
      </p:sp>
      <p:pic>
        <p:nvPicPr>
          <p:cNvPr id="35845" name="Picture 4"/>
          <p:cNvPicPr>
            <a:picLocks noChangeAspect="1" noChangeArrowheads="1"/>
          </p:cNvPicPr>
          <p:nvPr/>
        </p:nvPicPr>
        <p:blipFill>
          <a:blip r:embed="rId2" cstate="email"/>
          <a:srcRect/>
          <a:stretch>
            <a:fillRect/>
          </a:stretch>
        </p:blipFill>
        <p:spPr bwMode="auto">
          <a:xfrm>
            <a:off x="0" y="0"/>
            <a:ext cx="4697413" cy="6858000"/>
          </a:xfrm>
          <a:prstGeom prst="rect">
            <a:avLst/>
          </a:prstGeom>
          <a:noFill/>
          <a:ln w="9525">
            <a:noFill/>
            <a:miter lim="800000"/>
            <a:headEnd/>
            <a:tailEnd/>
          </a:ln>
        </p:spPr>
      </p:pic>
      <p:pic>
        <p:nvPicPr>
          <p:cNvPr id="6" name="Picture 2"/>
          <p:cNvPicPr>
            <a:picLocks noChangeAspect="1" noChangeArrowheads="1"/>
          </p:cNvPicPr>
          <p:nvPr/>
        </p:nvPicPr>
        <p:blipFill>
          <a:blip r:embed="rId3" cstate="email"/>
          <a:srcRect/>
          <a:stretch>
            <a:fillRect/>
          </a:stretch>
        </p:blipFill>
        <p:spPr bwMode="auto">
          <a:xfrm>
            <a:off x="5331925" y="3730074"/>
            <a:ext cx="3464615" cy="2598461"/>
          </a:xfrm>
          <a:prstGeom prst="rect">
            <a:avLst/>
          </a:prstGeom>
          <a:noFill/>
          <a:ln w="9525">
            <a:noFill/>
            <a:miter lim="800000"/>
            <a:headEnd/>
            <a:tailEnd/>
          </a:ln>
          <a:effectLst/>
        </p:spPr>
      </p:pic>
      <p:sp>
        <p:nvSpPr>
          <p:cNvPr id="7" name="Right Arrow 6"/>
          <p:cNvSpPr/>
          <p:nvPr/>
        </p:nvSpPr>
        <p:spPr>
          <a:xfrm>
            <a:off x="4227443" y="5261113"/>
            <a:ext cx="1815548" cy="63610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AU" dirty="0" smtClean="0"/>
              <a:t>2 years later....</a:t>
            </a:r>
            <a:endParaRPr lang="en-AU" dirty="0"/>
          </a:p>
        </p:txBody>
      </p:sp>
      <p:sp>
        <p:nvSpPr>
          <p:cNvPr id="8" name="TextBox 7"/>
          <p:cNvSpPr txBox="1"/>
          <p:nvPr/>
        </p:nvSpPr>
        <p:spPr>
          <a:xfrm>
            <a:off x="336237" y="3730074"/>
            <a:ext cx="652743" cy="369332"/>
          </a:xfrm>
          <a:prstGeom prst="rect">
            <a:avLst/>
          </a:prstGeom>
          <a:noFill/>
        </p:spPr>
        <p:txBody>
          <a:bodyPr wrap="none" rtlCol="0">
            <a:spAutoFit/>
          </a:bodyPr>
          <a:lstStyle/>
          <a:p>
            <a:r>
              <a:rPr lang="en-AU" dirty="0" smtClean="0">
                <a:solidFill>
                  <a:schemeClr val="bg1"/>
                </a:solidFill>
              </a:rPr>
              <a:t>2008</a:t>
            </a:r>
            <a:endParaRPr lang="en-AU" dirty="0">
              <a:solidFill>
                <a:schemeClr val="bg1"/>
              </a:solidFill>
            </a:endParaRPr>
          </a:p>
        </p:txBody>
      </p:sp>
      <p:sp>
        <p:nvSpPr>
          <p:cNvPr id="10" name="TextBox 9"/>
          <p:cNvSpPr txBox="1"/>
          <p:nvPr/>
        </p:nvSpPr>
        <p:spPr>
          <a:xfrm>
            <a:off x="5390248" y="3789710"/>
            <a:ext cx="652743" cy="369332"/>
          </a:xfrm>
          <a:prstGeom prst="rect">
            <a:avLst/>
          </a:prstGeom>
          <a:noFill/>
        </p:spPr>
        <p:txBody>
          <a:bodyPr wrap="none" rtlCol="0">
            <a:spAutoFit/>
          </a:bodyPr>
          <a:lstStyle/>
          <a:p>
            <a:r>
              <a:rPr lang="en-AU" dirty="0" smtClean="0">
                <a:solidFill>
                  <a:schemeClr val="bg1"/>
                </a:solidFill>
              </a:rPr>
              <a:t>2010</a:t>
            </a:r>
            <a:endParaRPr lang="en-AU" dirty="0">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4"/>
          <p:cNvSpPr>
            <a:spLocks noGrp="1"/>
          </p:cNvSpPr>
          <p:nvPr>
            <p:ph type="title"/>
          </p:nvPr>
        </p:nvSpPr>
        <p:spPr/>
        <p:txBody>
          <a:bodyPr/>
          <a:lstStyle/>
          <a:p>
            <a:r>
              <a:rPr lang="en-US" smtClean="0">
                <a:latin typeface="Arial" pitchFamily="34" charset="0"/>
                <a:cs typeface="Arial" pitchFamily="34" charset="0"/>
              </a:rPr>
              <a:t>Disclaimer and Legal Notice</a:t>
            </a:r>
          </a:p>
        </p:txBody>
      </p:sp>
      <p:sp>
        <p:nvSpPr>
          <p:cNvPr id="6" name="Content Placeholder 5"/>
          <p:cNvSpPr>
            <a:spLocks noGrp="1"/>
          </p:cNvSpPr>
          <p:nvPr>
            <p:ph idx="1"/>
          </p:nvPr>
        </p:nvSpPr>
        <p:spPr>
          <a:xfrm>
            <a:off x="457200" y="1290638"/>
            <a:ext cx="8229600" cy="5245100"/>
          </a:xfrm>
        </p:spPr>
        <p:txBody>
          <a:bodyPr>
            <a:normAutofit fontScale="25000" lnSpcReduction="20000"/>
          </a:bodyPr>
          <a:lstStyle/>
          <a:p>
            <a:pPr>
              <a:spcAft>
                <a:spcPts val="600"/>
              </a:spcAft>
              <a:buFont typeface="Wingdings" pitchFamily="2" charset="2"/>
              <a:buChar char="§"/>
              <a:defRPr/>
            </a:pPr>
            <a:r>
              <a:rPr lang="en-US" sz="4000" dirty="0" smtClean="0">
                <a:latin typeface="Arial" pitchFamily="34" charset="0"/>
                <a:ea typeface="ヒラギノ角ゴ Pro W3"/>
                <a:cs typeface="ヒラギノ角ゴ Pro W3"/>
              </a:rPr>
              <a:t>This Presentation may contain forward-looking statements within the meaning of the United States Securities Exchange Act of 1934 and forward-looking information within the meaning of applicable Canadian securities law. </a:t>
            </a:r>
            <a:endParaRPr lang="en-AU" sz="4000" dirty="0" smtClean="0">
              <a:latin typeface="Arial" pitchFamily="34" charset="0"/>
              <a:ea typeface="ヒラギノ角ゴ Pro W3"/>
              <a:cs typeface="ヒラギノ角ゴ Pro W3"/>
            </a:endParaRPr>
          </a:p>
          <a:p>
            <a:pPr>
              <a:spcAft>
                <a:spcPts val="600"/>
              </a:spcAft>
              <a:buFont typeface="Wingdings" pitchFamily="2" charset="2"/>
              <a:buChar char="§"/>
              <a:defRPr/>
            </a:pPr>
            <a:r>
              <a:rPr lang="en-US" sz="4000" dirty="0" smtClean="0">
                <a:latin typeface="Arial" pitchFamily="34" charset="0"/>
                <a:ea typeface="ヒラギノ角ゴ Pro W3"/>
                <a:cs typeface="ヒラギノ角ゴ Pro W3"/>
              </a:rPr>
              <a:t>Material forward-looking statements and forward-looking information include, but are not limited to statements or information with respect to the Company’s ability to locate, mine and transport mineralized material from the seafloor; estimates of future production; the method of transport and amount of mineralized material from the Company’s Solwara project; estimates of anticipated costs and expenditures; development and production timelines; </a:t>
            </a:r>
            <a:r>
              <a:rPr lang="en-CA" sz="4000" dirty="0" smtClean="0"/>
              <a:t>the potential commercial extraction of seafloor resources in the CCZ, further development of TOML’s CCZ territory and other potential resources in TOML’s CCZ territory; the Company’s ability to finalise the termination of contracts with suppliers; the Company having sufficient cash to support it moving forward.</a:t>
            </a:r>
            <a:endParaRPr lang="en-AU" sz="4000" dirty="0" smtClean="0"/>
          </a:p>
          <a:p>
            <a:pPr>
              <a:spcAft>
                <a:spcPts val="600"/>
              </a:spcAft>
              <a:buFont typeface="Wingdings" pitchFamily="2" charset="2"/>
              <a:buChar char="§"/>
              <a:defRPr/>
            </a:pPr>
            <a:r>
              <a:rPr lang="en-US" sz="4000" dirty="0" smtClean="0">
                <a:latin typeface="Arial" pitchFamily="34" charset="0"/>
                <a:ea typeface="ヒラギノ角ゴ Pro W3"/>
                <a:cs typeface="ヒラギノ角ゴ Pro W3"/>
              </a:rPr>
              <a:t>We have made numerous assumptions about the material forward-looking statements and information contained herein, including those relating to: the future price of copper, gold, silver and zinc; anticipated costs and expenditures; and our ability to achieve our goals. Even though our management believes that the assumptions made and the expectations represented by such statements or information are reasonable, there can be no assurance that the forward-looking statement or information will prove to be accurate. Accordingly you should not place undue reliance on forward-looking statements or information.</a:t>
            </a:r>
            <a:endParaRPr lang="en-AU" sz="4000" dirty="0" smtClean="0">
              <a:latin typeface="Arial" pitchFamily="34" charset="0"/>
              <a:ea typeface="ヒラギノ角ゴ Pro W3"/>
              <a:cs typeface="ヒラギノ角ゴ Pro W3"/>
            </a:endParaRPr>
          </a:p>
          <a:p>
            <a:pPr>
              <a:spcAft>
                <a:spcPts val="600"/>
              </a:spcAft>
              <a:buFont typeface="Wingdings" pitchFamily="2" charset="2"/>
              <a:buChar char="§"/>
              <a:defRPr/>
            </a:pPr>
            <a:r>
              <a:rPr lang="en-US" sz="4000" dirty="0" smtClean="0">
                <a:latin typeface="Arial" pitchFamily="34" charset="0"/>
                <a:ea typeface="ヒラギノ角ゴ Pro W3"/>
                <a:cs typeface="ヒラギノ角ゴ Pro W3"/>
              </a:rPr>
              <a:t>Forward-looking statements and information by their nature involve known and unknown risks, uncertainties and other factors which may cause the actual results to differ materially from those described in forward-looking statements or information. "Risk Factors" are presented in the Company's most recent Annual Information Form, available on SEDAR (</a:t>
            </a:r>
            <a:r>
              <a:rPr lang="en-US" sz="4000" u="sng" dirty="0" smtClean="0">
                <a:latin typeface="Arial" pitchFamily="34" charset="0"/>
                <a:ea typeface="ヒラギノ角ゴ Pro W3"/>
                <a:cs typeface="ヒラギノ角ゴ Pro W3"/>
                <a:hlinkClick r:id="rId2"/>
              </a:rPr>
              <a:t>www.sedar.com</a:t>
            </a:r>
            <a:r>
              <a:rPr lang="en-US" sz="4000" dirty="0" smtClean="0">
                <a:latin typeface="Arial" pitchFamily="34" charset="0"/>
                <a:ea typeface="ヒラギノ角ゴ Pro W3"/>
                <a:cs typeface="ヒラギノ角ゴ Pro W3"/>
              </a:rPr>
              <a:t>). Except as required by law, we undertake no obligation to update forward-looking statements and information as conditions change. </a:t>
            </a:r>
            <a:endParaRPr lang="en-AU" sz="4000" dirty="0" smtClean="0">
              <a:latin typeface="Arial" pitchFamily="34" charset="0"/>
              <a:ea typeface="ヒラギノ角ゴ Pro W3"/>
              <a:cs typeface="ヒラギノ角ゴ Pro W3"/>
            </a:endParaRPr>
          </a:p>
          <a:p>
            <a:pPr>
              <a:spcAft>
                <a:spcPts val="600"/>
              </a:spcAft>
              <a:buFont typeface="Wingdings" pitchFamily="2" charset="2"/>
              <a:buChar char="§"/>
              <a:defRPr/>
            </a:pPr>
            <a:r>
              <a:rPr lang="en-US" sz="4000" dirty="0" smtClean="0">
                <a:latin typeface="Arial" pitchFamily="34" charset="0"/>
                <a:ea typeface="ヒラギノ角ゴ Pro W3"/>
                <a:cs typeface="ヒラギノ角ゴ Pro W3"/>
              </a:rPr>
              <a:t>No information in this presentation shall constitute an invitation to invest in Nautilus or any entities of the Nautilus Group. Neither Nautilus, nor any entities of the Nautilus Group, nor their respective officers, employees or agents, shall be liable for any loss, damage or expense however caused (including through negligence) which you may directly or indirectly suffer in connection with this presentation including, without limitation, any loss of profit, indirect, incidental or consequential loss. </a:t>
            </a:r>
            <a:endParaRPr lang="en-AU" sz="4000" dirty="0" smtClean="0">
              <a:latin typeface="Arial" pitchFamily="34" charset="0"/>
              <a:ea typeface="ヒラギノ角ゴ Pro W3"/>
              <a:cs typeface="ヒラギノ角ゴ Pro W3"/>
            </a:endParaRPr>
          </a:p>
          <a:p>
            <a:pPr>
              <a:spcAft>
                <a:spcPts val="600"/>
              </a:spcAft>
              <a:buFont typeface="Wingdings" pitchFamily="2" charset="2"/>
              <a:buChar char="§"/>
              <a:defRPr/>
            </a:pPr>
            <a:r>
              <a:rPr lang="en-US" sz="4000" dirty="0" smtClean="0">
                <a:latin typeface="Arial" pitchFamily="34" charset="0"/>
                <a:ea typeface="ヒラギノ角ゴ Pro W3"/>
                <a:cs typeface="ヒラギノ角ゴ Pro W3"/>
              </a:rPr>
              <a:t>This information is not intended to take the place of professional advice and you should not take action on specific issues in reliance on this information. </a:t>
            </a:r>
            <a:endParaRPr lang="en-AU" sz="4000" dirty="0" smtClean="0">
              <a:latin typeface="Arial" pitchFamily="34" charset="0"/>
              <a:ea typeface="ヒラギノ角ゴ Pro W3"/>
              <a:cs typeface="ヒラギノ角ゴ Pro W3"/>
            </a:endParaRPr>
          </a:p>
          <a:p>
            <a:pPr>
              <a:spcAft>
                <a:spcPts val="600"/>
              </a:spcAft>
              <a:buFont typeface="Wingdings" pitchFamily="2" charset="2"/>
              <a:buChar char="§"/>
              <a:defRPr/>
            </a:pPr>
            <a:r>
              <a:rPr lang="en-US" sz="4000" dirty="0" smtClean="0">
                <a:latin typeface="Arial" pitchFamily="34" charset="0"/>
                <a:ea typeface="ヒラギノ角ゴ Pro W3"/>
                <a:cs typeface="ヒラギノ角ゴ Pro W3"/>
              </a:rPr>
              <a:t>While efforts are made to keep the information in this presentation accurate and timely, neither Nautilus nor any of the entities of the Nautilus Group guarantee or endorse the content, accuracy or completeness of the information herein. You are referred to the Company's documents filed on SEDAR.</a:t>
            </a:r>
            <a:endParaRPr lang="en-AU" sz="4000" dirty="0" smtClean="0">
              <a:latin typeface="Arial" pitchFamily="34" charset="0"/>
              <a:ea typeface="ヒラギノ角ゴ Pro W3"/>
              <a:cs typeface="ヒラギノ角ゴ Pro W3"/>
            </a:endParaRPr>
          </a:p>
          <a:p>
            <a:pPr>
              <a:spcAft>
                <a:spcPts val="600"/>
              </a:spcAft>
              <a:buFont typeface="Wingdings" pitchFamily="2" charset="2"/>
              <a:buChar char="§"/>
              <a:defRPr/>
            </a:pPr>
            <a:r>
              <a:rPr lang="en-US" sz="4000" dirty="0" smtClean="0">
                <a:latin typeface="Arial" pitchFamily="34" charset="0"/>
                <a:ea typeface="ヒラギノ角ゴ Pro W3"/>
                <a:cs typeface="ヒラギノ角ゴ Pro W3"/>
              </a:rPr>
              <a:t>All graphics, effects, processes, information and data in this Presentation are owned or used under license by Nautilus. Any reproduction or dissemination, in whole or in part, is strictly prohibited.</a:t>
            </a:r>
            <a:r>
              <a:rPr lang="en-AU" sz="4000" dirty="0" smtClean="0">
                <a:latin typeface="Arial" pitchFamily="34" charset="0"/>
                <a:ea typeface="ヒラギノ角ゴ Pro W3"/>
                <a:cs typeface="ヒラギノ角ゴ Pro W3"/>
              </a:rPr>
              <a:t> </a:t>
            </a:r>
          </a:p>
          <a:p>
            <a:pPr>
              <a:spcAft>
                <a:spcPts val="600"/>
              </a:spcAft>
              <a:buFont typeface="Wingdings" pitchFamily="2" charset="2"/>
              <a:buChar char="§"/>
              <a:defRPr/>
            </a:pPr>
            <a:r>
              <a:rPr lang="en-US" sz="4000" dirty="0" smtClean="0">
                <a:latin typeface="Arial" pitchFamily="34" charset="0"/>
                <a:ea typeface="ヒラギノ角ゴ Pro W3"/>
                <a:cs typeface="ヒラギノ角ゴ Pro W3"/>
              </a:rPr>
              <a:t>This presentation does not constitute an offer to sell or a solicitation of an offer to buy Nautilus common shares. ‪In the United Kingdom this presentation is only directed at (i) persons falling within Article 49(2)(a) to (d) of the Financial Services and Markets Act 2000 (Financial Promotion) Order 2005 (as amended) and (ii) persons to whom the communication may otherwise lawfully be made (together 'relevant persons').‪This presentation must not be acted on or relied upon by any persons who are not relevant persons. Any investment or investment activity to which this presentation relates is available only to relevant persons and will be engaged in only with relevant persons.</a:t>
            </a:r>
          </a:p>
          <a:p>
            <a:pPr>
              <a:spcAft>
                <a:spcPts val="600"/>
              </a:spcAft>
              <a:buFont typeface="Wingdings" pitchFamily="2" charset="2"/>
              <a:buChar char="§"/>
              <a:defRPr/>
            </a:pPr>
            <a:r>
              <a:rPr lang="en-US" sz="4000" dirty="0" smtClean="0">
                <a:latin typeface="Arial" pitchFamily="34" charset="0"/>
                <a:ea typeface="ヒラギノ角ゴ Pro W3"/>
                <a:cs typeface="ヒラギノ角ゴ Pro W3"/>
              </a:rPr>
              <a:t>Information contained herein includes references to the Company’s most recent 43-101 Technical Reports as filed on SEDAR.</a:t>
            </a:r>
            <a:endParaRPr lang="en-AU" sz="4000" dirty="0" smtClean="0">
              <a:latin typeface="Arial" pitchFamily="34" charset="0"/>
              <a:ea typeface="ヒラギノ角ゴ Pro W3"/>
              <a:cs typeface="ヒラギノ角ゴ Pro W3"/>
            </a:endParaRPr>
          </a:p>
          <a:p>
            <a:pPr>
              <a:defRPr/>
            </a:pP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3" cstate="email"/>
          <a:srcRect/>
          <a:stretch>
            <a:fillRect/>
          </a:stretch>
        </p:blipFill>
        <p:spPr bwMode="auto">
          <a:xfrm>
            <a:off x="207963" y="1784043"/>
            <a:ext cx="4968875" cy="2879725"/>
          </a:xfrm>
          <a:prstGeom prst="rect">
            <a:avLst/>
          </a:prstGeom>
          <a:noFill/>
          <a:ln w="9525">
            <a:solidFill>
              <a:schemeClr val="tx1"/>
            </a:solidFill>
            <a:miter lim="800000"/>
            <a:headEnd/>
            <a:tailEnd/>
          </a:ln>
        </p:spPr>
      </p:pic>
      <p:sp>
        <p:nvSpPr>
          <p:cNvPr id="39939" name="Title 1"/>
          <p:cNvSpPr>
            <a:spLocks noGrp="1"/>
          </p:cNvSpPr>
          <p:nvPr>
            <p:ph type="title" idx="4294967295"/>
          </p:nvPr>
        </p:nvSpPr>
        <p:spPr/>
        <p:txBody>
          <a:bodyPr/>
          <a:lstStyle/>
          <a:p>
            <a:r>
              <a:rPr lang="en-AU" dirty="0" smtClean="0">
                <a:latin typeface="Arial" pitchFamily="34" charset="0"/>
                <a:ea typeface="ヒラギノ角ゴ Pro W3"/>
                <a:cs typeface="ヒラギノ角ゴ Pro W3"/>
              </a:rPr>
              <a:t>Prospecting Success in the South west Pacific</a:t>
            </a:r>
          </a:p>
        </p:txBody>
      </p:sp>
      <p:sp>
        <p:nvSpPr>
          <p:cNvPr id="39940" name="TextBox 4"/>
          <p:cNvSpPr txBox="1">
            <a:spLocks noChangeArrowheads="1"/>
          </p:cNvSpPr>
          <p:nvPr/>
        </p:nvSpPr>
        <p:spPr bwMode="auto">
          <a:xfrm>
            <a:off x="207963" y="1214648"/>
            <a:ext cx="3671887" cy="369332"/>
          </a:xfrm>
          <a:prstGeom prst="rect">
            <a:avLst/>
          </a:prstGeom>
          <a:noFill/>
          <a:ln w="9525">
            <a:noFill/>
            <a:miter lim="800000"/>
            <a:headEnd/>
            <a:tailEnd/>
          </a:ln>
        </p:spPr>
        <p:txBody>
          <a:bodyPr>
            <a:spAutoFit/>
          </a:bodyPr>
          <a:lstStyle/>
          <a:p>
            <a:r>
              <a:rPr lang="en-AU" b="1" dirty="0">
                <a:solidFill>
                  <a:schemeClr val="tx2"/>
                </a:solidFill>
                <a:latin typeface="Arial" pitchFamily="34" charset="0"/>
                <a:cs typeface="Arial" pitchFamily="34" charset="0"/>
              </a:rPr>
              <a:t>Bismarck Sea Exploration </a:t>
            </a:r>
          </a:p>
        </p:txBody>
      </p:sp>
      <p:sp>
        <p:nvSpPr>
          <p:cNvPr id="39941" name="TextBox 6"/>
          <p:cNvSpPr txBox="1">
            <a:spLocks noChangeArrowheads="1"/>
          </p:cNvSpPr>
          <p:nvPr/>
        </p:nvSpPr>
        <p:spPr bwMode="auto">
          <a:xfrm>
            <a:off x="5332937" y="1214648"/>
            <a:ext cx="3560238" cy="369332"/>
          </a:xfrm>
          <a:prstGeom prst="rect">
            <a:avLst/>
          </a:prstGeom>
          <a:noFill/>
          <a:ln w="9525">
            <a:noFill/>
            <a:miter lim="800000"/>
            <a:headEnd/>
            <a:tailEnd/>
          </a:ln>
        </p:spPr>
        <p:txBody>
          <a:bodyPr wrap="square">
            <a:spAutoFit/>
          </a:bodyPr>
          <a:lstStyle/>
          <a:p>
            <a:r>
              <a:rPr lang="en-AU" b="1" dirty="0">
                <a:solidFill>
                  <a:schemeClr val="tx2"/>
                </a:solidFill>
                <a:latin typeface="Arial" pitchFamily="34" charset="0"/>
                <a:cs typeface="Arial" pitchFamily="34" charset="0"/>
              </a:rPr>
              <a:t>Kingdom of Tonga Exploration</a:t>
            </a:r>
          </a:p>
        </p:txBody>
      </p:sp>
      <p:sp>
        <p:nvSpPr>
          <p:cNvPr id="8" name="Content Placeholder 1"/>
          <p:cNvSpPr>
            <a:spLocks noGrp="1"/>
          </p:cNvSpPr>
          <p:nvPr>
            <p:ph idx="4294967295"/>
          </p:nvPr>
        </p:nvSpPr>
        <p:spPr>
          <a:xfrm>
            <a:off x="0" y="5073445"/>
            <a:ext cx="5508625" cy="1042987"/>
          </a:xfrm>
        </p:spPr>
        <p:txBody>
          <a:bodyPr/>
          <a:lstStyle/>
          <a:p>
            <a:pPr>
              <a:defRPr/>
            </a:pPr>
            <a:r>
              <a:rPr lang="en-AU" b="1" dirty="0" smtClean="0">
                <a:ea typeface="ヒラギノ角ゴ Pro W3"/>
                <a:cs typeface="ヒラギノ角ゴ Pro W3"/>
              </a:rPr>
              <a:t>19 prospects identified in Bismarck Sea</a:t>
            </a:r>
          </a:p>
          <a:p>
            <a:pPr>
              <a:defRPr/>
            </a:pPr>
            <a:r>
              <a:rPr lang="en-AU" b="1" dirty="0" smtClean="0">
                <a:ea typeface="ヒラギノ角ゴ Pro W3"/>
                <a:cs typeface="ヒラギノ角ゴ Pro W3"/>
              </a:rPr>
              <a:t>19 prospects identified in Tonga</a:t>
            </a:r>
          </a:p>
          <a:p>
            <a:pPr>
              <a:defRPr/>
            </a:pPr>
            <a:endParaRPr lang="en-AU" sz="1800" dirty="0" smtClean="0">
              <a:solidFill>
                <a:schemeClr val="tx1">
                  <a:lumMod val="75000"/>
                  <a:lumOff val="25000"/>
                </a:schemeClr>
              </a:solidFill>
              <a:ea typeface="ヒラギノ角ゴ Pro W3"/>
              <a:cs typeface="ヒラギノ角ゴ Pro W3"/>
            </a:endParaRPr>
          </a:p>
          <a:p>
            <a:pPr>
              <a:defRPr/>
            </a:pPr>
            <a:endParaRPr lang="en-AU" dirty="0" smtClean="0">
              <a:solidFill>
                <a:schemeClr val="tx1">
                  <a:lumMod val="75000"/>
                  <a:lumOff val="25000"/>
                </a:schemeClr>
              </a:solidFill>
              <a:ea typeface="ヒラギノ角ゴ Pro W3"/>
              <a:cs typeface="ヒラギノ角ゴ Pro W3"/>
            </a:endParaRPr>
          </a:p>
        </p:txBody>
      </p:sp>
      <p:sp>
        <p:nvSpPr>
          <p:cNvPr id="39943" name="TextBox 8"/>
          <p:cNvSpPr txBox="1">
            <a:spLocks noChangeArrowheads="1"/>
          </p:cNvSpPr>
          <p:nvPr/>
        </p:nvSpPr>
        <p:spPr bwMode="auto">
          <a:xfrm>
            <a:off x="3419475" y="3716338"/>
            <a:ext cx="752475" cy="247650"/>
          </a:xfrm>
          <a:prstGeom prst="rect">
            <a:avLst/>
          </a:prstGeom>
          <a:solidFill>
            <a:srgbClr val="FFFF00"/>
          </a:solidFill>
          <a:ln w="9525">
            <a:noFill/>
            <a:miter lim="800000"/>
            <a:headEnd/>
            <a:tailEnd/>
          </a:ln>
        </p:spPr>
        <p:txBody>
          <a:bodyPr wrap="none">
            <a:spAutoFit/>
          </a:bodyPr>
          <a:lstStyle/>
          <a:p>
            <a:r>
              <a:rPr lang="en-AU" sz="1000" dirty="0"/>
              <a:t>Solwara 1</a:t>
            </a:r>
          </a:p>
        </p:txBody>
      </p:sp>
      <p:cxnSp>
        <p:nvCxnSpPr>
          <p:cNvPr id="12" name="Straight Arrow Connector 11"/>
          <p:cNvCxnSpPr/>
          <p:nvPr/>
        </p:nvCxnSpPr>
        <p:spPr>
          <a:xfrm rot="5400000" flipH="1" flipV="1">
            <a:off x="3995738" y="3213100"/>
            <a:ext cx="503238" cy="503237"/>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pic>
        <p:nvPicPr>
          <p:cNvPr id="39945" name="Picture 3"/>
          <p:cNvPicPr>
            <a:picLocks noChangeAspect="1" noChangeArrowheads="1"/>
          </p:cNvPicPr>
          <p:nvPr/>
        </p:nvPicPr>
        <p:blipFill>
          <a:blip r:embed="rId4" cstate="email"/>
          <a:srcRect/>
          <a:stretch>
            <a:fillRect/>
          </a:stretch>
        </p:blipFill>
        <p:spPr bwMode="auto">
          <a:xfrm>
            <a:off x="5364163" y="1784043"/>
            <a:ext cx="3529012" cy="4594225"/>
          </a:xfrm>
          <a:prstGeom prst="rect">
            <a:avLst/>
          </a:prstGeom>
          <a:noFill/>
          <a:ln w="9525">
            <a:solidFill>
              <a:schemeClr val="tx1"/>
            </a:solidFill>
            <a:miter lim="800000"/>
            <a:headEnd/>
            <a:tailEnd/>
          </a:ln>
        </p:spPr>
      </p:pic>
      <p:sp>
        <p:nvSpPr>
          <p:cNvPr id="10" name="5-Point Star 9"/>
          <p:cNvSpPr/>
          <p:nvPr/>
        </p:nvSpPr>
        <p:spPr>
          <a:xfrm>
            <a:off x="7522234" y="3036493"/>
            <a:ext cx="207034" cy="177082"/>
          </a:xfrm>
          <a:prstGeom prst="star5">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11" name="5-Point Star 10"/>
          <p:cNvSpPr/>
          <p:nvPr/>
        </p:nvSpPr>
        <p:spPr>
          <a:xfrm>
            <a:off x="7881668" y="1732287"/>
            <a:ext cx="207034" cy="177082"/>
          </a:xfrm>
          <a:prstGeom prst="star5">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14" name="TextBox 8"/>
          <p:cNvSpPr txBox="1">
            <a:spLocks noChangeArrowheads="1"/>
          </p:cNvSpPr>
          <p:nvPr/>
        </p:nvSpPr>
        <p:spPr bwMode="auto">
          <a:xfrm>
            <a:off x="7729268" y="3213575"/>
            <a:ext cx="962123" cy="246221"/>
          </a:xfrm>
          <a:prstGeom prst="rect">
            <a:avLst/>
          </a:prstGeom>
          <a:solidFill>
            <a:srgbClr val="FFFF00"/>
          </a:solidFill>
          <a:ln w="9525">
            <a:noFill/>
            <a:miter lim="800000"/>
            <a:headEnd/>
            <a:tailEnd/>
          </a:ln>
        </p:spPr>
        <p:txBody>
          <a:bodyPr wrap="none">
            <a:spAutoFit/>
          </a:bodyPr>
          <a:lstStyle/>
          <a:p>
            <a:r>
              <a:rPr lang="en-AU" sz="1000" dirty="0" err="1" smtClean="0"/>
              <a:t>Fonualei</a:t>
            </a:r>
            <a:r>
              <a:rPr lang="en-AU" sz="1000" dirty="0" smtClean="0"/>
              <a:t> South</a:t>
            </a:r>
            <a:endParaRPr lang="en-AU" sz="1000" dirty="0"/>
          </a:p>
        </p:txBody>
      </p:sp>
      <p:sp>
        <p:nvSpPr>
          <p:cNvPr id="16" name="TextBox 8"/>
          <p:cNvSpPr txBox="1">
            <a:spLocks noChangeArrowheads="1"/>
          </p:cNvSpPr>
          <p:nvPr/>
        </p:nvSpPr>
        <p:spPr bwMode="auto">
          <a:xfrm>
            <a:off x="8111058" y="1600550"/>
            <a:ext cx="458780" cy="246221"/>
          </a:xfrm>
          <a:prstGeom prst="rect">
            <a:avLst/>
          </a:prstGeom>
          <a:solidFill>
            <a:srgbClr val="FFFF00"/>
          </a:solidFill>
          <a:ln w="9525">
            <a:noFill/>
            <a:miter lim="800000"/>
            <a:headEnd/>
            <a:tailEnd/>
          </a:ln>
        </p:spPr>
        <p:txBody>
          <a:bodyPr wrap="none">
            <a:spAutoFit/>
          </a:bodyPr>
          <a:lstStyle/>
          <a:p>
            <a:r>
              <a:rPr lang="en-AU" sz="1000" dirty="0" smtClean="0"/>
              <a:t>Mata</a:t>
            </a:r>
            <a:endParaRPr lang="en-AU" sz="10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457200" y="384158"/>
            <a:ext cx="8229600" cy="721276"/>
          </a:xfrm>
        </p:spPr>
        <p:txBody>
          <a:bodyPr rtlCol="0">
            <a:normAutofit/>
          </a:bodyPr>
          <a:lstStyle/>
          <a:p>
            <a:pPr fontAlgn="auto">
              <a:spcAft>
                <a:spcPts val="0"/>
              </a:spcAft>
              <a:defRPr/>
            </a:pPr>
            <a:r>
              <a:rPr lang="en-AU" dirty="0" smtClean="0"/>
              <a:t>Areas of Operation in the Atlantic</a:t>
            </a:r>
          </a:p>
        </p:txBody>
      </p:sp>
      <p:grpSp>
        <p:nvGrpSpPr>
          <p:cNvPr id="6" name="Group 5"/>
          <p:cNvGrpSpPr/>
          <p:nvPr/>
        </p:nvGrpSpPr>
        <p:grpSpPr>
          <a:xfrm>
            <a:off x="457200" y="1452734"/>
            <a:ext cx="8356060" cy="4776961"/>
            <a:chOff x="-599553" y="692696"/>
            <a:chExt cx="10139648" cy="5929089"/>
          </a:xfrm>
        </p:grpSpPr>
        <p:pic>
          <p:nvPicPr>
            <p:cNvPr id="7" name="Picture 2"/>
            <p:cNvPicPr>
              <a:picLocks noChangeAspect="1" noChangeArrowheads="1"/>
            </p:cNvPicPr>
            <p:nvPr/>
          </p:nvPicPr>
          <p:blipFill>
            <a:blip r:embed="rId3" cstate="email"/>
            <a:srcRect/>
            <a:stretch>
              <a:fillRect/>
            </a:stretch>
          </p:blipFill>
          <p:spPr bwMode="auto">
            <a:xfrm>
              <a:off x="1547664" y="692696"/>
              <a:ext cx="5848201" cy="5929089"/>
            </a:xfrm>
            <a:prstGeom prst="rect">
              <a:avLst/>
            </a:prstGeom>
            <a:noFill/>
            <a:ln w="9525">
              <a:noFill/>
              <a:miter lim="800000"/>
              <a:headEnd/>
              <a:tailEnd/>
            </a:ln>
          </p:spPr>
        </p:pic>
        <p:sp>
          <p:nvSpPr>
            <p:cNvPr id="10" name="TextBox 9"/>
            <p:cNvSpPr txBox="1"/>
            <p:nvPr/>
          </p:nvSpPr>
          <p:spPr>
            <a:xfrm>
              <a:off x="-599553" y="1844824"/>
              <a:ext cx="2147218" cy="573011"/>
            </a:xfrm>
            <a:prstGeom prst="rect">
              <a:avLst/>
            </a:prstGeom>
            <a:noFill/>
          </p:spPr>
          <p:txBody>
            <a:bodyPr wrap="square" rtlCol="0">
              <a:spAutoFit/>
            </a:bodyPr>
            <a:lstStyle/>
            <a:p>
              <a:pPr algn="r"/>
              <a:r>
                <a:rPr lang="en-AU" sz="2400" b="1" dirty="0" smtClean="0"/>
                <a:t>French</a:t>
              </a:r>
              <a:endParaRPr lang="en-AU" sz="2400" b="1" dirty="0"/>
            </a:p>
          </p:txBody>
        </p:sp>
        <p:cxnSp>
          <p:nvCxnSpPr>
            <p:cNvPr id="11" name="Straight Arrow Connector 10"/>
            <p:cNvCxnSpPr>
              <a:stCxn id="10" idx="3"/>
            </p:cNvCxnSpPr>
            <p:nvPr/>
          </p:nvCxnSpPr>
          <p:spPr>
            <a:xfrm>
              <a:off x="1547665" y="2131330"/>
              <a:ext cx="1296144" cy="7353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1547664" y="2708921"/>
              <a:ext cx="1224136" cy="15882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380312" y="4005064"/>
              <a:ext cx="2159783" cy="573011"/>
            </a:xfrm>
            <a:prstGeom prst="rect">
              <a:avLst/>
            </a:prstGeom>
            <a:noFill/>
          </p:spPr>
          <p:txBody>
            <a:bodyPr wrap="square" rtlCol="0">
              <a:spAutoFit/>
            </a:bodyPr>
            <a:lstStyle/>
            <a:p>
              <a:r>
                <a:rPr lang="en-AU" sz="2400" b="1" dirty="0" smtClean="0"/>
                <a:t>Chinese</a:t>
              </a:r>
              <a:endParaRPr lang="en-AU" sz="2400" b="1" dirty="0"/>
            </a:p>
          </p:txBody>
        </p:sp>
        <p:cxnSp>
          <p:nvCxnSpPr>
            <p:cNvPr id="14" name="Straight Arrow Connector 13"/>
            <p:cNvCxnSpPr>
              <a:stCxn id="13" idx="1"/>
            </p:cNvCxnSpPr>
            <p:nvPr/>
          </p:nvCxnSpPr>
          <p:spPr>
            <a:xfrm flipH="1" flipV="1">
              <a:off x="4427987" y="4149082"/>
              <a:ext cx="2952325" cy="142489"/>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380312" y="2708920"/>
              <a:ext cx="2006330" cy="573011"/>
            </a:xfrm>
            <a:prstGeom prst="rect">
              <a:avLst/>
            </a:prstGeom>
            <a:noFill/>
          </p:spPr>
          <p:txBody>
            <a:bodyPr wrap="square" rtlCol="0">
              <a:spAutoFit/>
            </a:bodyPr>
            <a:lstStyle/>
            <a:p>
              <a:r>
                <a:rPr lang="en-AU" sz="2400" b="1" dirty="0" smtClean="0"/>
                <a:t>Germans</a:t>
              </a:r>
              <a:endParaRPr lang="en-AU" sz="2400" b="1" dirty="0"/>
            </a:p>
          </p:txBody>
        </p:sp>
        <p:cxnSp>
          <p:nvCxnSpPr>
            <p:cNvPr id="16" name="Straight Arrow Connector 15"/>
            <p:cNvCxnSpPr/>
            <p:nvPr/>
          </p:nvCxnSpPr>
          <p:spPr>
            <a:xfrm flipH="1">
              <a:off x="4572000" y="2924944"/>
              <a:ext cx="2808312" cy="86409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1547664" y="1283569"/>
              <a:ext cx="2016224" cy="27322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0" name="TextBox 19"/>
          <p:cNvSpPr txBox="1"/>
          <p:nvPr/>
        </p:nvSpPr>
        <p:spPr>
          <a:xfrm>
            <a:off x="679053" y="3077170"/>
            <a:ext cx="1547664" cy="461665"/>
          </a:xfrm>
          <a:prstGeom prst="rect">
            <a:avLst/>
          </a:prstGeom>
          <a:noFill/>
        </p:spPr>
        <p:txBody>
          <a:bodyPr wrap="square" rtlCol="0">
            <a:spAutoFit/>
          </a:bodyPr>
          <a:lstStyle/>
          <a:p>
            <a:pPr algn="r"/>
            <a:r>
              <a:rPr lang="en-AU" sz="2400" b="1" dirty="0" smtClean="0"/>
              <a:t>Russians</a:t>
            </a:r>
            <a:endParaRPr lang="en-AU" sz="2400" b="1" dirty="0"/>
          </a:p>
        </p:txBody>
      </p:sp>
      <p:sp>
        <p:nvSpPr>
          <p:cNvPr id="21" name="TextBox 20"/>
          <p:cNvSpPr txBox="1"/>
          <p:nvPr/>
        </p:nvSpPr>
        <p:spPr>
          <a:xfrm>
            <a:off x="630413" y="1697957"/>
            <a:ext cx="1547664" cy="461665"/>
          </a:xfrm>
          <a:prstGeom prst="rect">
            <a:avLst/>
          </a:prstGeom>
          <a:noFill/>
        </p:spPr>
        <p:txBody>
          <a:bodyPr wrap="square" rtlCol="0">
            <a:spAutoFit/>
          </a:bodyPr>
          <a:lstStyle/>
          <a:p>
            <a:pPr algn="r"/>
            <a:r>
              <a:rPr lang="en-AU" sz="2400" b="1" dirty="0" smtClean="0"/>
              <a:t>Nautilus</a:t>
            </a:r>
            <a:endParaRPr lang="en-AU" sz="2400" b="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Tenement Applications - Azores</a:t>
            </a:r>
            <a:endParaRPr lang="en-AU" dirty="0"/>
          </a:p>
        </p:txBody>
      </p:sp>
      <p:pic>
        <p:nvPicPr>
          <p:cNvPr id="241668" name="Picture 4"/>
          <p:cNvPicPr>
            <a:picLocks noChangeAspect="1" noChangeArrowheads="1"/>
          </p:cNvPicPr>
          <p:nvPr/>
        </p:nvPicPr>
        <p:blipFill>
          <a:blip r:embed="rId2" cstate="print"/>
          <a:srcRect l="18242" t="13226" r="17033" b="6870"/>
          <a:stretch>
            <a:fillRect/>
          </a:stretch>
        </p:blipFill>
        <p:spPr bwMode="auto">
          <a:xfrm>
            <a:off x="648929" y="1216556"/>
            <a:ext cx="7713406" cy="5356309"/>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ctrTitle"/>
          </p:nvPr>
        </p:nvSpPr>
        <p:spPr>
          <a:xfrm>
            <a:off x="285750" y="4968875"/>
            <a:ext cx="3016250" cy="1619932"/>
          </a:xfrm>
        </p:spPr>
        <p:txBody>
          <a:bodyPr>
            <a:normAutofit fontScale="90000"/>
          </a:bodyPr>
          <a:lstStyle/>
          <a:p>
            <a:pPr>
              <a:spcAft>
                <a:spcPts val="600"/>
              </a:spcAft>
            </a:pPr>
            <a:r>
              <a:rPr lang="en-US" dirty="0" smtClean="0"/>
              <a:t>Jonathan Lowe</a:t>
            </a:r>
            <a:br>
              <a:rPr lang="en-US" dirty="0" smtClean="0"/>
            </a:br>
            <a:r>
              <a:rPr lang="en-AU" b="1" dirty="0" smtClean="0">
                <a:latin typeface="Arial" pitchFamily="34" charset="0"/>
                <a:cs typeface="Arial" pitchFamily="34" charset="0"/>
              </a:rPr>
              <a:t>Vice President </a:t>
            </a:r>
            <a:br>
              <a:rPr lang="en-AU" b="1" dirty="0" smtClean="0">
                <a:latin typeface="Arial" pitchFamily="34" charset="0"/>
                <a:cs typeface="Arial" pitchFamily="34" charset="0"/>
              </a:rPr>
            </a:br>
            <a:r>
              <a:rPr lang="en-AU" b="1" dirty="0" smtClean="0">
                <a:latin typeface="Arial" pitchFamily="34" charset="0"/>
                <a:cs typeface="Arial" pitchFamily="34" charset="0"/>
              </a:rPr>
              <a:t>Strategic Development and Exploration</a:t>
            </a:r>
            <a:br>
              <a:rPr lang="en-AU" b="1" dirty="0" smtClean="0">
                <a:latin typeface="Arial" pitchFamily="34" charset="0"/>
                <a:cs typeface="Arial" pitchFamily="34" charset="0"/>
              </a:rPr>
            </a:br>
            <a:r>
              <a:rPr lang="en-US" dirty="0" smtClean="0">
                <a:solidFill>
                  <a:srgbClr val="0083A9"/>
                </a:solidFill>
              </a:rPr>
              <a:t>jjl@nautilusminerals.com</a:t>
            </a:r>
            <a:r>
              <a:rPr lang="en-US" dirty="0" smtClean="0"/>
              <a:t/>
            </a:r>
            <a:br>
              <a:rPr lang="en-US" dirty="0" smtClean="0"/>
            </a:br>
            <a:r>
              <a:rPr lang="en-US" dirty="0" smtClean="0"/>
              <a:t/>
            </a:r>
            <a:br>
              <a:rPr lang="en-US" dirty="0" smtClean="0"/>
            </a:br>
            <a:r>
              <a:rPr lang="en-US" dirty="0" smtClean="0">
                <a:solidFill>
                  <a:srgbClr val="0083A9"/>
                </a:solidFill>
              </a:rPr>
              <a:t>www.nautilusminerals.com</a:t>
            </a:r>
            <a:br>
              <a:rPr lang="en-US" dirty="0" smtClean="0">
                <a:solidFill>
                  <a:srgbClr val="0083A9"/>
                </a:solidFill>
              </a:rPr>
            </a:br>
            <a:r>
              <a:rPr lang="en-US" dirty="0" smtClean="0">
                <a:solidFill>
                  <a:srgbClr val="0083A9"/>
                </a:solidFill>
              </a:rPr>
              <a:t>www.cares.nautilusminerals.com</a:t>
            </a: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427673"/>
            <a:ext cx="7500938" cy="582612"/>
          </a:xfrm>
        </p:spPr>
        <p:txBody>
          <a:bodyPr/>
          <a:lstStyle/>
          <a:p>
            <a:r>
              <a:rPr lang="en-AU" dirty="0" smtClean="0"/>
              <a:t>Where in the World........</a:t>
            </a:r>
            <a:endParaRPr lang="en-AU" dirty="0"/>
          </a:p>
        </p:txBody>
      </p:sp>
      <p:sp>
        <p:nvSpPr>
          <p:cNvPr id="5" name="Content Placeholder 2"/>
          <p:cNvSpPr>
            <a:spLocks noGrp="1"/>
          </p:cNvSpPr>
          <p:nvPr>
            <p:ph idx="1"/>
          </p:nvPr>
        </p:nvSpPr>
        <p:spPr>
          <a:xfrm>
            <a:off x="241276" y="1245776"/>
            <a:ext cx="8398419" cy="851248"/>
          </a:xfrm>
          <a:solidFill>
            <a:srgbClr val="DDDDDD"/>
          </a:solidFill>
        </p:spPr>
        <p:txBody>
          <a:bodyPr/>
          <a:lstStyle/>
          <a:p>
            <a:pPr algn="ctr">
              <a:buNone/>
            </a:pPr>
            <a:r>
              <a:rPr lang="en-AU" dirty="0" smtClean="0">
                <a:latin typeface="Arial" charset="0"/>
                <a:cs typeface="Arial" charset="0"/>
              </a:rPr>
              <a:t>can you find high grade copper, zinc, gold and silver in abundant quantities...</a:t>
            </a:r>
          </a:p>
        </p:txBody>
      </p:sp>
      <p:pic>
        <p:nvPicPr>
          <p:cNvPr id="6" name="Picture 2"/>
          <p:cNvPicPr>
            <a:picLocks noChangeAspect="1" noChangeArrowheads="1"/>
          </p:cNvPicPr>
          <p:nvPr/>
        </p:nvPicPr>
        <p:blipFill>
          <a:blip r:embed="rId2" cstate="email"/>
          <a:srcRect/>
          <a:stretch>
            <a:fillRect/>
          </a:stretch>
        </p:blipFill>
        <p:spPr bwMode="auto">
          <a:xfrm>
            <a:off x="257937" y="2318961"/>
            <a:ext cx="3376051" cy="2664000"/>
          </a:xfrm>
          <a:prstGeom prst="rect">
            <a:avLst/>
          </a:prstGeom>
          <a:noFill/>
          <a:ln w="9525">
            <a:noFill/>
            <a:miter lim="800000"/>
            <a:headEnd/>
            <a:tailEnd/>
          </a:ln>
          <a:effectLst/>
        </p:spPr>
      </p:pic>
      <p:pic>
        <p:nvPicPr>
          <p:cNvPr id="8" name="Picture Placeholder 17" descr="Hydrothermal_vents"/>
          <p:cNvPicPr>
            <a:picLocks noChangeAspect="1" noChangeArrowheads="1"/>
          </p:cNvPicPr>
          <p:nvPr/>
        </p:nvPicPr>
        <p:blipFill>
          <a:blip r:embed="rId3" cstate="email"/>
          <a:srcRect/>
          <a:stretch>
            <a:fillRect/>
          </a:stretch>
        </p:blipFill>
        <p:spPr>
          <a:xfrm>
            <a:off x="3869481" y="2339281"/>
            <a:ext cx="4786875" cy="2664000"/>
          </a:xfrm>
          <a:prstGeom prst="rect">
            <a:avLst/>
          </a:prstGeom>
          <a:solidFill>
            <a:srgbClr val="FFFF00"/>
          </a:solidFill>
          <a:ln>
            <a:solidFill>
              <a:schemeClr val="tx1"/>
            </a:solidFill>
          </a:ln>
        </p:spPr>
      </p:pic>
      <p:sp>
        <p:nvSpPr>
          <p:cNvPr id="87" name="Content Placeholder 2"/>
          <p:cNvSpPr txBox="1">
            <a:spLocks/>
          </p:cNvSpPr>
          <p:nvPr/>
        </p:nvSpPr>
        <p:spPr bwMode="auto">
          <a:xfrm>
            <a:off x="300972" y="5811680"/>
            <a:ext cx="8398419" cy="558640"/>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pPr algn="ctr">
              <a:buNone/>
            </a:pPr>
            <a:r>
              <a:rPr lang="en-AU" sz="2400" dirty="0" smtClean="0">
                <a:latin typeface="Arial" charset="0"/>
                <a:cs typeface="Arial" charset="0"/>
              </a:rPr>
              <a:t>...across the globe?</a:t>
            </a:r>
          </a:p>
        </p:txBody>
      </p:sp>
      <p:sp>
        <p:nvSpPr>
          <p:cNvPr id="88" name="TextBox 87"/>
          <p:cNvSpPr txBox="1"/>
          <p:nvPr/>
        </p:nvSpPr>
        <p:spPr>
          <a:xfrm>
            <a:off x="257937" y="5049442"/>
            <a:ext cx="2996333" cy="276999"/>
          </a:xfrm>
          <a:prstGeom prst="rect">
            <a:avLst/>
          </a:prstGeom>
          <a:noFill/>
        </p:spPr>
        <p:txBody>
          <a:bodyPr wrap="none" rtlCol="0">
            <a:spAutoFit/>
          </a:bodyPr>
          <a:lstStyle/>
          <a:p>
            <a:r>
              <a:rPr lang="en-AU" sz="1200" b="1" dirty="0" smtClean="0"/>
              <a:t>30% Copper intercepts from Solwara 1</a:t>
            </a:r>
            <a:endParaRPr lang="en-AU" sz="1200" b="1" dirty="0"/>
          </a:p>
        </p:txBody>
      </p:sp>
      <p:sp>
        <p:nvSpPr>
          <p:cNvPr id="89" name="TextBox 88"/>
          <p:cNvSpPr txBox="1"/>
          <p:nvPr/>
        </p:nvSpPr>
        <p:spPr>
          <a:xfrm>
            <a:off x="3666533" y="5061634"/>
            <a:ext cx="5415265" cy="276999"/>
          </a:xfrm>
          <a:prstGeom prst="rect">
            <a:avLst/>
          </a:prstGeom>
          <a:noFill/>
        </p:spPr>
        <p:txBody>
          <a:bodyPr wrap="none" rtlCol="0">
            <a:spAutoFit/>
          </a:bodyPr>
          <a:lstStyle/>
          <a:p>
            <a:r>
              <a:rPr lang="en-AU" sz="1200" b="1" dirty="0" smtClean="0"/>
              <a:t>Potentially hundreds of seafloor massive </a:t>
            </a:r>
            <a:r>
              <a:rPr lang="en-AU" sz="1200" b="1" dirty="0" err="1" smtClean="0"/>
              <a:t>sulfide</a:t>
            </a:r>
            <a:r>
              <a:rPr lang="en-AU" sz="1200" b="1" dirty="0" smtClean="0"/>
              <a:t> sites around the world</a:t>
            </a:r>
            <a:endParaRPr lang="en-AU" sz="1200" b="1" dirty="0"/>
          </a:p>
        </p:txBody>
      </p:sp>
      <p:sp>
        <p:nvSpPr>
          <p:cNvPr id="91" name="Rectangle 90"/>
          <p:cNvSpPr/>
          <p:nvPr/>
        </p:nvSpPr>
        <p:spPr>
          <a:xfrm>
            <a:off x="3690918" y="5304172"/>
            <a:ext cx="5233626" cy="369332"/>
          </a:xfrm>
          <a:prstGeom prst="rect">
            <a:avLst/>
          </a:prstGeom>
        </p:spPr>
        <p:txBody>
          <a:bodyPr wrap="square">
            <a:spAutoFit/>
          </a:bodyPr>
          <a:lstStyle/>
          <a:p>
            <a:r>
              <a:rPr lang="en-AU" sz="900" i="1" dirty="0" smtClean="0"/>
              <a:t>Figure </a:t>
            </a:r>
            <a:r>
              <a:rPr lang="da-DK" sz="900" i="1" dirty="0" smtClean="0"/>
              <a:t>after Baker et al., 1995; German and Von Damm, 2004; Hannington et al., 2005; Koschinsky et al., 2006</a:t>
            </a:r>
            <a:endParaRPr lang="en-AU" sz="900" dirty="0">
              <a:latin typeface="Calibri"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437833"/>
            <a:ext cx="7500938" cy="582612"/>
          </a:xfrm>
        </p:spPr>
        <p:txBody>
          <a:bodyPr/>
          <a:lstStyle/>
          <a:p>
            <a:r>
              <a:rPr lang="en-AU" dirty="0" smtClean="0"/>
              <a:t>Where in the World ........</a:t>
            </a:r>
            <a:endParaRPr lang="en-AU" dirty="0"/>
          </a:p>
        </p:txBody>
      </p:sp>
      <p:sp>
        <p:nvSpPr>
          <p:cNvPr id="6" name="Content Placeholder 2"/>
          <p:cNvSpPr>
            <a:spLocks noGrp="1"/>
          </p:cNvSpPr>
          <p:nvPr>
            <p:ph idx="1"/>
          </p:nvPr>
        </p:nvSpPr>
        <p:spPr>
          <a:xfrm>
            <a:off x="241276" y="1245776"/>
            <a:ext cx="8398419" cy="1217008"/>
          </a:xfrm>
          <a:solidFill>
            <a:srgbClr val="DDDDDD"/>
          </a:solidFill>
        </p:spPr>
        <p:txBody>
          <a:bodyPr/>
          <a:lstStyle/>
          <a:p>
            <a:pPr lvl="0" algn="ctr">
              <a:spcBef>
                <a:spcPts val="0"/>
              </a:spcBef>
              <a:buNone/>
            </a:pPr>
            <a:r>
              <a:rPr lang="en-AU" dirty="0" smtClean="0">
                <a:latin typeface="Arial" charset="0"/>
                <a:ea typeface="ヒラギノ角ゴ Pro W3" pitchFamily="-111" charset="-128"/>
                <a:cs typeface="Arial" charset="0"/>
              </a:rPr>
              <a:t>can a company extract high grade material on one deposit and move the whole production system to the next deposit</a:t>
            </a:r>
          </a:p>
        </p:txBody>
      </p:sp>
      <p:sp>
        <p:nvSpPr>
          <p:cNvPr id="7" name="Content Placeholder 2"/>
          <p:cNvSpPr txBox="1">
            <a:spLocks/>
          </p:cNvSpPr>
          <p:nvPr/>
        </p:nvSpPr>
        <p:spPr bwMode="auto">
          <a:xfrm>
            <a:off x="239784" y="5681472"/>
            <a:ext cx="8398419" cy="633984"/>
          </a:xfrm>
          <a:prstGeom prst="rect">
            <a:avLst/>
          </a:prstGeom>
          <a:solidFill>
            <a:srgbClr val="DDDDDD"/>
          </a:solid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0" fontAlgn="base" latinLnBrk="0" hangingPunct="0">
              <a:lnSpc>
                <a:spcPct val="100000"/>
              </a:lnSpc>
              <a:spcBef>
                <a:spcPts val="0"/>
              </a:spcBef>
              <a:spcAft>
                <a:spcPct val="0"/>
              </a:spcAft>
              <a:buClr>
                <a:srgbClr val="0084A9"/>
              </a:buClr>
              <a:buSzTx/>
              <a:buFont typeface="Wingdings" pitchFamily="112" charset="2"/>
              <a:buNone/>
              <a:tabLst/>
              <a:defRPr/>
            </a:pPr>
            <a:r>
              <a:rPr kumimoji="0" lang="en-AU" sz="2400" b="0" i="0" u="none" strike="noStrike" kern="1200" cap="none" spc="0" normalizeH="0" baseline="0" noProof="0" dirty="0" smtClean="0">
                <a:ln>
                  <a:noFill/>
                </a:ln>
                <a:solidFill>
                  <a:schemeClr val="tx1"/>
                </a:solidFill>
                <a:effectLst/>
                <a:uLnTx/>
                <a:uFillTx/>
                <a:latin typeface="Arial" charset="0"/>
                <a:ea typeface="ヒラギノ角ゴ Pro W3" pitchFamily="-111" charset="-128"/>
                <a:cs typeface="Arial" charset="0"/>
              </a:rPr>
              <a:t>...with minimal</a:t>
            </a:r>
            <a:r>
              <a:rPr kumimoji="0" lang="en-AU" sz="2400" b="0" i="0" u="none" strike="noStrike" kern="1200" cap="none" spc="0" normalizeH="0" noProof="0" dirty="0" smtClean="0">
                <a:ln>
                  <a:noFill/>
                </a:ln>
                <a:solidFill>
                  <a:schemeClr val="tx1"/>
                </a:solidFill>
                <a:effectLst/>
                <a:uLnTx/>
                <a:uFillTx/>
                <a:latin typeface="Arial" charset="0"/>
                <a:ea typeface="ヒラギノ角ゴ Pro W3" pitchFamily="-111" charset="-128"/>
                <a:cs typeface="Arial" charset="0"/>
              </a:rPr>
              <a:t> infrastructure and improved worker safety?</a:t>
            </a:r>
            <a:endParaRPr kumimoji="0" lang="en-AU" sz="2400" b="0" i="0" u="none" strike="noStrike" kern="1200" cap="none" spc="0" normalizeH="0" baseline="0" noProof="0" dirty="0" smtClean="0">
              <a:ln>
                <a:noFill/>
              </a:ln>
              <a:solidFill>
                <a:schemeClr val="tx1"/>
              </a:solidFill>
              <a:effectLst/>
              <a:uLnTx/>
              <a:uFillTx/>
              <a:latin typeface="Arial" charset="0"/>
              <a:ea typeface="ヒラギノ角ゴ Pro W3" pitchFamily="-111" charset="-128"/>
              <a:cs typeface="Arial" charset="0"/>
            </a:endParaRPr>
          </a:p>
        </p:txBody>
      </p:sp>
      <p:pic>
        <p:nvPicPr>
          <p:cNvPr id="8" name="Picture 7" descr="V:\Images\Erin Dingle\Vessel\PSSV_Print_2125.jpg"/>
          <p:cNvPicPr/>
          <p:nvPr/>
        </p:nvPicPr>
        <p:blipFill>
          <a:blip r:embed="rId2" cstate="print"/>
          <a:srcRect/>
          <a:stretch>
            <a:fillRect/>
          </a:stretch>
        </p:blipFill>
        <p:spPr bwMode="auto">
          <a:xfrm>
            <a:off x="1516555" y="2598976"/>
            <a:ext cx="6158568" cy="291661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AU" smtClean="0">
                <a:latin typeface="Arial" pitchFamily="34" charset="0"/>
                <a:cs typeface="Arial" pitchFamily="34" charset="0"/>
              </a:rPr>
              <a:t>Who is Nautilus Minerals? – Nautilus’ Mission</a:t>
            </a:r>
          </a:p>
        </p:txBody>
      </p:sp>
      <p:sp>
        <p:nvSpPr>
          <p:cNvPr id="3" name="Content Placeholder 2"/>
          <p:cNvSpPr>
            <a:spLocks noGrp="1"/>
          </p:cNvSpPr>
          <p:nvPr>
            <p:ph idx="1"/>
          </p:nvPr>
        </p:nvSpPr>
        <p:spPr>
          <a:xfrm>
            <a:off x="479425" y="1140618"/>
            <a:ext cx="8229600" cy="919163"/>
          </a:xfrm>
        </p:spPr>
        <p:txBody>
          <a:bodyPr>
            <a:normAutofit fontScale="92500" lnSpcReduction="20000"/>
          </a:bodyPr>
          <a:lstStyle/>
          <a:p>
            <a:pPr>
              <a:buFont typeface="Arial" pitchFamily="34" charset="0"/>
              <a:buNone/>
              <a:defRPr/>
            </a:pPr>
            <a:r>
              <a:rPr lang="en-AU" sz="2400" dirty="0" smtClean="0"/>
              <a:t>	To create sustainable value for stakeholders through the discovery and development of mineral resources on the ocean floor</a:t>
            </a:r>
          </a:p>
          <a:p>
            <a:pPr>
              <a:buFont typeface="Arial" pitchFamily="34" charset="0"/>
              <a:buNone/>
              <a:defRPr/>
            </a:pPr>
            <a:endParaRPr lang="en-AU" dirty="0"/>
          </a:p>
        </p:txBody>
      </p:sp>
      <p:grpSp>
        <p:nvGrpSpPr>
          <p:cNvPr id="2" name="Group 3"/>
          <p:cNvGrpSpPr>
            <a:grpSpLocks/>
          </p:cNvGrpSpPr>
          <p:nvPr/>
        </p:nvGrpSpPr>
        <p:grpSpPr bwMode="auto">
          <a:xfrm>
            <a:off x="428625" y="2146770"/>
            <a:ext cx="8280400" cy="2889250"/>
            <a:chOff x="467544" y="3429000"/>
            <a:chExt cx="8280920" cy="2888197"/>
          </a:xfrm>
        </p:grpSpPr>
        <p:pic>
          <p:nvPicPr>
            <p:cNvPr id="14341" name="Picture 3"/>
            <p:cNvPicPr>
              <a:picLocks noChangeAspect="1" noChangeArrowheads="1"/>
            </p:cNvPicPr>
            <p:nvPr/>
          </p:nvPicPr>
          <p:blipFill>
            <a:blip r:embed="rId2" cstate="email"/>
            <a:srcRect/>
            <a:stretch>
              <a:fillRect/>
            </a:stretch>
          </p:blipFill>
          <p:spPr bwMode="auto">
            <a:xfrm>
              <a:off x="467544" y="3429000"/>
              <a:ext cx="2016224" cy="2888197"/>
            </a:xfrm>
            <a:prstGeom prst="rect">
              <a:avLst/>
            </a:prstGeom>
            <a:noFill/>
            <a:ln w="9525">
              <a:noFill/>
              <a:miter lim="800000"/>
              <a:headEnd/>
              <a:tailEnd/>
            </a:ln>
          </p:spPr>
        </p:pic>
        <p:pic>
          <p:nvPicPr>
            <p:cNvPr id="14342" name="Picture 4"/>
            <p:cNvPicPr>
              <a:picLocks noChangeAspect="1" noChangeArrowheads="1"/>
            </p:cNvPicPr>
            <p:nvPr/>
          </p:nvPicPr>
          <p:blipFill>
            <a:blip r:embed="rId3" cstate="email"/>
            <a:srcRect/>
            <a:stretch>
              <a:fillRect/>
            </a:stretch>
          </p:blipFill>
          <p:spPr bwMode="auto">
            <a:xfrm>
              <a:off x="4644008" y="3429000"/>
              <a:ext cx="2016224" cy="2880320"/>
            </a:xfrm>
            <a:prstGeom prst="rect">
              <a:avLst/>
            </a:prstGeom>
            <a:noFill/>
            <a:ln w="9525">
              <a:noFill/>
              <a:miter lim="800000"/>
              <a:headEnd/>
              <a:tailEnd/>
            </a:ln>
          </p:spPr>
        </p:pic>
        <p:pic>
          <p:nvPicPr>
            <p:cNvPr id="14343" name="Picture 6"/>
            <p:cNvPicPr>
              <a:picLocks noChangeAspect="1" noChangeArrowheads="1"/>
            </p:cNvPicPr>
            <p:nvPr/>
          </p:nvPicPr>
          <p:blipFill>
            <a:blip r:embed="rId4" cstate="email"/>
            <a:srcRect/>
            <a:stretch>
              <a:fillRect/>
            </a:stretch>
          </p:blipFill>
          <p:spPr bwMode="auto">
            <a:xfrm>
              <a:off x="2555776" y="3429000"/>
              <a:ext cx="2016224" cy="2880320"/>
            </a:xfrm>
            <a:prstGeom prst="rect">
              <a:avLst/>
            </a:prstGeom>
            <a:noFill/>
            <a:ln w="9525">
              <a:noFill/>
              <a:miter lim="800000"/>
              <a:headEnd/>
              <a:tailEnd/>
            </a:ln>
          </p:spPr>
        </p:pic>
        <p:pic>
          <p:nvPicPr>
            <p:cNvPr id="14344" name="Picture 5" descr="Geologist examiining drill core 21"/>
            <p:cNvPicPr>
              <a:picLocks noChangeAspect="1" noChangeArrowheads="1"/>
            </p:cNvPicPr>
            <p:nvPr/>
          </p:nvPicPr>
          <p:blipFill>
            <a:blip r:embed="rId5" cstate="email"/>
            <a:srcRect/>
            <a:stretch>
              <a:fillRect/>
            </a:stretch>
          </p:blipFill>
          <p:spPr bwMode="auto">
            <a:xfrm>
              <a:off x="6732240" y="3429000"/>
              <a:ext cx="2016224" cy="2885952"/>
            </a:xfrm>
            <a:prstGeom prst="rect">
              <a:avLst/>
            </a:prstGeom>
            <a:noFill/>
            <a:ln w="9525">
              <a:noFill/>
              <a:miter lim="800000"/>
              <a:headEnd/>
              <a:tailEnd/>
            </a:ln>
          </p:spPr>
        </p:pic>
      </p:grpSp>
      <p:grpSp>
        <p:nvGrpSpPr>
          <p:cNvPr id="9" name="Group 26"/>
          <p:cNvGrpSpPr>
            <a:grpSpLocks/>
          </p:cNvGrpSpPr>
          <p:nvPr/>
        </p:nvGrpSpPr>
        <p:grpSpPr bwMode="auto">
          <a:xfrm>
            <a:off x="428624" y="5086676"/>
            <a:ext cx="8280401" cy="1529277"/>
            <a:chOff x="4539875" y="2106113"/>
            <a:chExt cx="4064375" cy="3107250"/>
          </a:xfrm>
        </p:grpSpPr>
        <p:pic>
          <p:nvPicPr>
            <p:cNvPr id="10" name="Picture 8"/>
            <p:cNvPicPr>
              <a:picLocks noChangeAspect="1" noChangeArrowheads="1"/>
            </p:cNvPicPr>
            <p:nvPr/>
          </p:nvPicPr>
          <p:blipFill>
            <a:blip r:embed="rId6" cstate="email"/>
            <a:srcRect/>
            <a:stretch>
              <a:fillRect/>
            </a:stretch>
          </p:blipFill>
          <p:spPr bwMode="auto">
            <a:xfrm>
              <a:off x="4701518" y="3670979"/>
              <a:ext cx="1152399" cy="1387226"/>
            </a:xfrm>
            <a:prstGeom prst="rect">
              <a:avLst/>
            </a:prstGeom>
            <a:noFill/>
            <a:ln w="9525">
              <a:noFill/>
              <a:miter lim="800000"/>
              <a:headEnd/>
              <a:tailEnd/>
            </a:ln>
          </p:spPr>
        </p:pic>
        <p:pic>
          <p:nvPicPr>
            <p:cNvPr id="11" name="Picture 2"/>
            <p:cNvPicPr>
              <a:picLocks noChangeAspect="1" noChangeArrowheads="1"/>
            </p:cNvPicPr>
            <p:nvPr/>
          </p:nvPicPr>
          <p:blipFill>
            <a:blip r:embed="rId7" cstate="email"/>
            <a:srcRect/>
            <a:stretch>
              <a:fillRect/>
            </a:stretch>
          </p:blipFill>
          <p:spPr bwMode="auto">
            <a:xfrm>
              <a:off x="4701519" y="2942564"/>
              <a:ext cx="1196015" cy="728418"/>
            </a:xfrm>
            <a:prstGeom prst="rect">
              <a:avLst/>
            </a:prstGeom>
            <a:noFill/>
            <a:ln w="9525">
              <a:noFill/>
              <a:miter lim="800000"/>
              <a:headEnd/>
              <a:tailEnd/>
            </a:ln>
          </p:spPr>
        </p:pic>
        <p:sp>
          <p:nvSpPr>
            <p:cNvPr id="12" name="TextBox 10"/>
            <p:cNvSpPr txBox="1">
              <a:spLocks noChangeArrowheads="1"/>
            </p:cNvSpPr>
            <p:nvPr/>
          </p:nvSpPr>
          <p:spPr bwMode="auto">
            <a:xfrm>
              <a:off x="4539875" y="2149701"/>
              <a:ext cx="4064375" cy="400110"/>
            </a:xfrm>
            <a:prstGeom prst="rect">
              <a:avLst/>
            </a:prstGeom>
            <a:noFill/>
            <a:ln w="9525">
              <a:noFill/>
              <a:miter lim="800000"/>
              <a:headEnd/>
              <a:tailEnd/>
            </a:ln>
          </p:spPr>
          <p:txBody>
            <a:bodyPr>
              <a:spAutoFit/>
            </a:bodyPr>
            <a:lstStyle/>
            <a:p>
              <a:pPr algn="ctr"/>
              <a:r>
                <a:rPr lang="en-AU" sz="2000" b="1" dirty="0">
                  <a:solidFill>
                    <a:schemeClr val="tx2"/>
                  </a:solidFill>
                </a:rPr>
                <a:t>Major Industry Shareholders</a:t>
              </a:r>
            </a:p>
          </p:txBody>
        </p:sp>
        <p:sp>
          <p:nvSpPr>
            <p:cNvPr id="13" name="Rectangle 12"/>
            <p:cNvSpPr/>
            <p:nvPr/>
          </p:nvSpPr>
          <p:spPr bwMode="auto">
            <a:xfrm>
              <a:off x="4539875" y="2106113"/>
              <a:ext cx="4064375" cy="31072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dirty="0"/>
            </a:p>
          </p:txBody>
        </p:sp>
        <p:pic>
          <p:nvPicPr>
            <p:cNvPr id="14" name="Picture 2"/>
            <p:cNvPicPr>
              <a:picLocks noChangeAspect="1" noChangeArrowheads="1"/>
            </p:cNvPicPr>
            <p:nvPr/>
          </p:nvPicPr>
          <p:blipFill>
            <a:blip r:embed="rId8" cstate="email"/>
            <a:srcRect/>
            <a:stretch>
              <a:fillRect/>
            </a:stretch>
          </p:blipFill>
          <p:spPr bwMode="auto">
            <a:xfrm>
              <a:off x="6628600" y="2817042"/>
              <a:ext cx="758466" cy="1136700"/>
            </a:xfrm>
            <a:prstGeom prst="rect">
              <a:avLst/>
            </a:prstGeom>
            <a:noFill/>
            <a:ln w="9525">
              <a:noFill/>
              <a:miter lim="800000"/>
              <a:headEnd/>
              <a:tailEnd/>
            </a:ln>
          </p:spPr>
        </p:pic>
        <p:pic>
          <p:nvPicPr>
            <p:cNvPr id="15" name="Picture 7"/>
            <p:cNvPicPr>
              <a:picLocks noChangeAspect="1" noChangeArrowheads="1"/>
            </p:cNvPicPr>
            <p:nvPr/>
          </p:nvPicPr>
          <p:blipFill>
            <a:blip r:embed="rId9" cstate="email"/>
            <a:srcRect/>
            <a:stretch>
              <a:fillRect/>
            </a:stretch>
          </p:blipFill>
          <p:spPr bwMode="auto">
            <a:xfrm>
              <a:off x="6720237" y="4127422"/>
              <a:ext cx="666830" cy="930785"/>
            </a:xfrm>
            <a:prstGeom prst="rect">
              <a:avLst/>
            </a:prstGeom>
            <a:noFill/>
            <a:ln w="9525">
              <a:noFill/>
              <a:miter lim="800000"/>
              <a:headEnd/>
              <a:tailEnd/>
            </a:ln>
          </p:spPr>
        </p:pic>
        <p:sp>
          <p:nvSpPr>
            <p:cNvPr id="16" name="Content Placeholder 1"/>
            <p:cNvSpPr>
              <a:spLocks/>
            </p:cNvSpPr>
            <p:nvPr/>
          </p:nvSpPr>
          <p:spPr bwMode="auto">
            <a:xfrm>
              <a:off x="6010779" y="2942564"/>
              <a:ext cx="543612" cy="1011179"/>
            </a:xfrm>
            <a:prstGeom prst="rect">
              <a:avLst/>
            </a:prstGeom>
            <a:noFill/>
            <a:ln w="0">
              <a:noFill/>
              <a:miter lim="800000"/>
              <a:headEnd/>
              <a:tailEnd/>
            </a:ln>
          </p:spPr>
          <p:txBody>
            <a:bodyPr/>
            <a:lstStyle/>
            <a:p>
              <a:pPr marL="342900" indent="-342900">
                <a:spcBef>
                  <a:spcPct val="20000"/>
                </a:spcBef>
                <a:buClr>
                  <a:srgbClr val="0084A9"/>
                </a:buClr>
                <a:buFont typeface="Wingdings" pitchFamily="2" charset="2"/>
                <a:buNone/>
              </a:pPr>
              <a:r>
                <a:rPr lang="en-AU" sz="2000" dirty="0">
                  <a:solidFill>
                    <a:srgbClr val="5A5A5A"/>
                  </a:solidFill>
                  <a:latin typeface="Calibri" pitchFamily="34" charset="0"/>
                </a:rPr>
                <a:t>21.0%</a:t>
              </a:r>
            </a:p>
          </p:txBody>
        </p:sp>
        <p:sp>
          <p:nvSpPr>
            <p:cNvPr id="17" name="Content Placeholder 1"/>
            <p:cNvSpPr>
              <a:spLocks/>
            </p:cNvSpPr>
            <p:nvPr/>
          </p:nvSpPr>
          <p:spPr bwMode="auto">
            <a:xfrm>
              <a:off x="6010779" y="4127422"/>
              <a:ext cx="436597" cy="511205"/>
            </a:xfrm>
            <a:prstGeom prst="rect">
              <a:avLst/>
            </a:prstGeom>
            <a:noFill/>
            <a:ln w="0">
              <a:noFill/>
              <a:miter lim="800000"/>
              <a:headEnd/>
              <a:tailEnd/>
            </a:ln>
          </p:spPr>
          <p:txBody>
            <a:bodyPr/>
            <a:lstStyle/>
            <a:p>
              <a:pPr marL="342900" indent="-342900">
                <a:spcBef>
                  <a:spcPct val="20000"/>
                </a:spcBef>
                <a:buClr>
                  <a:srgbClr val="0084A9"/>
                </a:buClr>
                <a:buFont typeface="Wingdings" pitchFamily="2" charset="2"/>
                <a:buNone/>
              </a:pPr>
              <a:r>
                <a:rPr lang="en-AU" sz="2000" dirty="0">
                  <a:solidFill>
                    <a:srgbClr val="5A5A5A"/>
                  </a:solidFill>
                  <a:latin typeface="Calibri" pitchFamily="34" charset="0"/>
                </a:rPr>
                <a:t>11.1%</a:t>
              </a:r>
            </a:p>
          </p:txBody>
        </p:sp>
        <p:sp>
          <p:nvSpPr>
            <p:cNvPr id="18" name="Content Placeholder 1"/>
            <p:cNvSpPr>
              <a:spLocks/>
            </p:cNvSpPr>
            <p:nvPr/>
          </p:nvSpPr>
          <p:spPr bwMode="auto">
            <a:xfrm>
              <a:off x="7387066" y="2942564"/>
              <a:ext cx="491586" cy="999947"/>
            </a:xfrm>
            <a:prstGeom prst="rect">
              <a:avLst/>
            </a:prstGeom>
            <a:noFill/>
            <a:ln w="0">
              <a:noFill/>
              <a:miter lim="800000"/>
              <a:headEnd/>
              <a:tailEnd/>
            </a:ln>
          </p:spPr>
          <p:txBody>
            <a:bodyPr/>
            <a:lstStyle/>
            <a:p>
              <a:pPr>
                <a:spcBef>
                  <a:spcPct val="20000"/>
                </a:spcBef>
                <a:buClr>
                  <a:srgbClr val="0084A9"/>
                </a:buClr>
                <a:buFont typeface="Wingdings" pitchFamily="2" charset="2"/>
                <a:buNone/>
              </a:pPr>
              <a:r>
                <a:rPr lang="en-AU" sz="2000" dirty="0">
                  <a:solidFill>
                    <a:srgbClr val="5A5A5A"/>
                  </a:solidFill>
                  <a:latin typeface="Calibri" pitchFamily="34" charset="0"/>
                </a:rPr>
                <a:t>16.9%</a:t>
              </a:r>
              <a:r>
                <a:rPr lang="en-AU" sz="1600" dirty="0">
                  <a:solidFill>
                    <a:srgbClr val="5A5A5A"/>
                  </a:solidFill>
                  <a:latin typeface="Calibri" pitchFamily="34" charset="0"/>
                </a:rPr>
                <a:t> </a:t>
              </a:r>
            </a:p>
          </p:txBody>
        </p:sp>
        <p:sp>
          <p:nvSpPr>
            <p:cNvPr id="19" name="Content Placeholder 1"/>
            <p:cNvSpPr>
              <a:spLocks/>
            </p:cNvSpPr>
            <p:nvPr/>
          </p:nvSpPr>
          <p:spPr bwMode="auto">
            <a:xfrm>
              <a:off x="7446960" y="4127422"/>
              <a:ext cx="459940" cy="930785"/>
            </a:xfrm>
            <a:prstGeom prst="rect">
              <a:avLst/>
            </a:prstGeom>
            <a:noFill/>
            <a:ln w="0">
              <a:noFill/>
              <a:miter lim="800000"/>
              <a:headEnd/>
              <a:tailEnd/>
            </a:ln>
          </p:spPr>
          <p:txBody>
            <a:bodyPr/>
            <a:lstStyle/>
            <a:p>
              <a:pPr>
                <a:spcBef>
                  <a:spcPct val="20000"/>
                </a:spcBef>
                <a:buClr>
                  <a:srgbClr val="0084A9"/>
                </a:buClr>
                <a:buFont typeface="Wingdings" pitchFamily="2" charset="2"/>
                <a:buNone/>
              </a:pPr>
              <a:r>
                <a:rPr lang="en-AU" sz="2000" dirty="0" smtClean="0">
                  <a:solidFill>
                    <a:srgbClr val="5A5A5A"/>
                  </a:solidFill>
                  <a:latin typeface="Calibri" pitchFamily="34" charset="0"/>
                </a:rPr>
                <a:t>4.5% </a:t>
              </a:r>
              <a:endParaRPr lang="en-AU" sz="2000" dirty="0">
                <a:solidFill>
                  <a:srgbClr val="5A5A5A"/>
                </a:solidFill>
                <a:latin typeface="Calibri" pitchFamily="34" charset="0"/>
              </a:endParaRPr>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Seafloor Massive Sulphides (SMS)</a:t>
            </a:r>
            <a:endParaRPr lang="en-AU" dirty="0"/>
          </a:p>
        </p:txBody>
      </p:sp>
      <p:pic>
        <p:nvPicPr>
          <p:cNvPr id="15" name="Picture 14"/>
          <p:cNvPicPr>
            <a:picLocks noChangeAspect="1"/>
          </p:cNvPicPr>
          <p:nvPr/>
        </p:nvPicPr>
        <p:blipFill>
          <a:blip r:embed="rId5" cstate="email"/>
          <a:srcRect r="14992"/>
          <a:stretch>
            <a:fillRect/>
          </a:stretch>
        </p:blipFill>
        <p:spPr bwMode="auto">
          <a:xfrm>
            <a:off x="95250" y="1148100"/>
            <a:ext cx="4970984" cy="5400000"/>
          </a:xfrm>
          <a:prstGeom prst="rect">
            <a:avLst/>
          </a:prstGeom>
          <a:noFill/>
          <a:ln w="9525">
            <a:noFill/>
            <a:miter lim="800000"/>
            <a:headEnd/>
            <a:tailEnd/>
          </a:ln>
        </p:spPr>
      </p:pic>
      <p:pic>
        <p:nvPicPr>
          <p:cNvPr id="8" name="Picture 3" descr="E:\Photograph Folder\NUS exploration Photo and video catalogue\2007 Wave Mercury photos May\sample photos_20070602\Pual_07_rk_096 photo 15.JPG"/>
          <p:cNvPicPr>
            <a:picLocks noChangeAspect="1" noChangeArrowheads="1"/>
          </p:cNvPicPr>
          <p:nvPr/>
        </p:nvPicPr>
        <p:blipFill>
          <a:blip r:embed="rId6" cstate="email"/>
          <a:srcRect/>
          <a:stretch>
            <a:fillRect/>
          </a:stretch>
        </p:blipFill>
        <p:spPr bwMode="auto">
          <a:xfrm>
            <a:off x="5449013" y="1229259"/>
            <a:ext cx="3237787" cy="2428341"/>
          </a:xfrm>
          <a:prstGeom prst="rect">
            <a:avLst/>
          </a:prstGeom>
          <a:noFill/>
        </p:spPr>
      </p:pic>
      <p:sp>
        <p:nvSpPr>
          <p:cNvPr id="9" name="TextBox 8"/>
          <p:cNvSpPr txBox="1"/>
          <p:nvPr/>
        </p:nvSpPr>
        <p:spPr>
          <a:xfrm>
            <a:off x="5368846" y="3903915"/>
            <a:ext cx="3775154" cy="1169551"/>
          </a:xfrm>
          <a:prstGeom prst="rect">
            <a:avLst/>
          </a:prstGeom>
          <a:noFill/>
        </p:spPr>
        <p:txBody>
          <a:bodyPr wrap="square" rtlCol="0">
            <a:spAutoFit/>
          </a:bodyPr>
          <a:lstStyle/>
          <a:p>
            <a:pPr marL="342900" indent="-342900">
              <a:buFont typeface="+mj-lt"/>
              <a:buAutoNum type="arabicPeriod"/>
            </a:pPr>
            <a:r>
              <a:rPr lang="en-AU" sz="1400" dirty="0" smtClean="0">
                <a:latin typeface="Arial" pitchFamily="34" charset="0"/>
                <a:cs typeface="Arial" pitchFamily="34" charset="0"/>
              </a:rPr>
              <a:t>Faults and Chimneys</a:t>
            </a:r>
          </a:p>
          <a:p>
            <a:pPr marL="342900" indent="-342900">
              <a:buFont typeface="+mj-lt"/>
              <a:buAutoNum type="arabicPeriod"/>
            </a:pPr>
            <a:r>
              <a:rPr lang="en-AU" sz="1400" dirty="0" err="1" smtClean="0">
                <a:latin typeface="Arial" pitchFamily="34" charset="0"/>
                <a:cs typeface="Arial" pitchFamily="34" charset="0"/>
              </a:rPr>
              <a:t>Sulfide</a:t>
            </a:r>
            <a:r>
              <a:rPr lang="en-AU" sz="1400" dirty="0" smtClean="0">
                <a:latin typeface="Arial" pitchFamily="34" charset="0"/>
                <a:cs typeface="Arial" pitchFamily="34" charset="0"/>
              </a:rPr>
              <a:t> Mound Development</a:t>
            </a:r>
          </a:p>
          <a:p>
            <a:pPr marL="342900" indent="19050">
              <a:buFont typeface="Arial" pitchFamily="34" charset="0"/>
              <a:buChar char="•"/>
            </a:pPr>
            <a:r>
              <a:rPr lang="en-AU" sz="1400" dirty="0" smtClean="0">
                <a:latin typeface="Arial" pitchFamily="34" charset="0"/>
                <a:cs typeface="Arial" pitchFamily="34" charset="0"/>
              </a:rPr>
              <a:t>      Sedimentation </a:t>
            </a:r>
          </a:p>
          <a:p>
            <a:pPr marL="342900" indent="19050">
              <a:buFont typeface="Arial" pitchFamily="34" charset="0"/>
              <a:buChar char="•"/>
            </a:pPr>
            <a:r>
              <a:rPr lang="en-AU" sz="1400" dirty="0" smtClean="0">
                <a:latin typeface="Arial" pitchFamily="34" charset="0"/>
                <a:cs typeface="Arial" pitchFamily="34" charset="0"/>
              </a:rPr>
              <a:t>      Precipitation </a:t>
            </a:r>
          </a:p>
          <a:p>
            <a:pPr marL="342900" indent="19050">
              <a:buFont typeface="Arial" pitchFamily="34" charset="0"/>
              <a:buChar char="•"/>
            </a:pPr>
            <a:r>
              <a:rPr lang="en-AU" sz="1400" dirty="0" smtClean="0">
                <a:latin typeface="Arial" pitchFamily="34" charset="0"/>
                <a:cs typeface="Arial" pitchFamily="34" charset="0"/>
              </a:rPr>
              <a:t>      Replacement and Remobilisation</a:t>
            </a:r>
            <a:endParaRPr lang="en-US" sz="1400" dirty="0">
              <a:latin typeface="Arial" pitchFamily="34" charset="0"/>
              <a:cs typeface="Arial" pitchFamily="34" charset="0"/>
            </a:endParaRPr>
          </a:p>
        </p:txBody>
      </p:sp>
      <p:pic>
        <p:nvPicPr>
          <p:cNvPr id="10" name="Picture 2" descr="image001"/>
          <p:cNvPicPr>
            <a:picLocks noChangeAspect="1" noChangeArrowheads="1"/>
          </p:cNvPicPr>
          <p:nvPr/>
        </p:nvPicPr>
        <p:blipFill>
          <a:blip r:embed="rId7" cstate="email"/>
          <a:srcRect/>
          <a:stretch>
            <a:fillRect/>
          </a:stretch>
        </p:blipFill>
        <p:spPr bwMode="auto">
          <a:xfrm>
            <a:off x="5178346" y="5034702"/>
            <a:ext cx="3812188" cy="1556958"/>
          </a:xfrm>
          <a:prstGeom prst="rect">
            <a:avLst/>
          </a:prstGeom>
          <a:noFill/>
          <a:ln w="9525">
            <a:noFill/>
            <a:miter lim="800000"/>
            <a:headEnd/>
            <a:tailEnd/>
          </a:ln>
        </p:spPr>
      </p:pic>
      <p:pic>
        <p:nvPicPr>
          <p:cNvPr id="11" name="Movie4.black smokers.Fornari.wmv">
            <a:hlinkClick r:id="" action="ppaction://media"/>
          </p:cNvPr>
          <p:cNvPicPr>
            <a:picLocks noRot="1" noChangeAspect="1"/>
          </p:cNvPicPr>
          <p:nvPr>
            <a:videoFile r:link="rId2"/>
          </p:nvPr>
        </p:nvPicPr>
        <p:blipFill>
          <a:blip r:embed="rId8" cstate="email"/>
          <a:stretch>
            <a:fillRect/>
          </a:stretch>
        </p:blipFill>
        <p:spPr>
          <a:xfrm>
            <a:off x="5316112" y="1148100"/>
            <a:ext cx="3674422" cy="275581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2268"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mute="1">
                <p:cTn id="7" repeatCount="indefinite" fill="hold" display="0">
                  <p:stCondLst>
                    <p:cond delay="indefinite"/>
                  </p:stCondLst>
                  <p:endCondLst>
                    <p:cond evt="onNext" delay="0">
                      <p:tgtEl>
                        <p:sldTgt/>
                      </p:tgtEl>
                    </p:cond>
                    <p:cond evt="onPrev" delay="0">
                      <p:tgtEl>
                        <p:sldTgt/>
                      </p:tgtEl>
                    </p:cond>
                  </p:endCondLst>
                </p:cTn>
                <p:tgtEl>
                  <p:spTgt spid="11"/>
                </p:tgtEl>
              </p:cMediaNode>
            </p:video>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1"/>
                                        </p:tgtEl>
                                      </p:cBhvr>
                                    </p:cmd>
                                  </p:childTnLst>
                                </p:cTn>
                              </p:par>
                            </p:childTnLst>
                          </p:cTn>
                        </p:par>
                      </p:childTnLst>
                    </p:cTn>
                  </p:par>
                </p:childTnLst>
              </p:cTn>
              <p:nextCondLst>
                <p:cond evt="onClick" delay="0">
                  <p:tgtEl>
                    <p:spTgt spid="11"/>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Wpacific_TenementsMonthlyReport.png"/>
          <p:cNvPicPr>
            <a:picLocks noChangeAspect="1"/>
          </p:cNvPicPr>
          <p:nvPr/>
        </p:nvPicPr>
        <p:blipFill>
          <a:blip r:embed="rId3" cstate="email"/>
          <a:stretch>
            <a:fillRect/>
          </a:stretch>
        </p:blipFill>
        <p:spPr>
          <a:xfrm>
            <a:off x="309283" y="1135868"/>
            <a:ext cx="8216153" cy="5594574"/>
          </a:xfrm>
          <a:prstGeom prst="rect">
            <a:avLst/>
          </a:prstGeom>
        </p:spPr>
      </p:pic>
      <p:sp>
        <p:nvSpPr>
          <p:cNvPr id="52226" name="Title 1"/>
          <p:cNvSpPr>
            <a:spLocks noGrp="1"/>
          </p:cNvSpPr>
          <p:nvPr>
            <p:ph type="title" idx="4294967295"/>
          </p:nvPr>
        </p:nvSpPr>
        <p:spPr>
          <a:xfrm>
            <a:off x="457200" y="414068"/>
            <a:ext cx="7688263" cy="698740"/>
          </a:xfrm>
        </p:spPr>
        <p:txBody>
          <a:bodyPr>
            <a:noAutofit/>
          </a:bodyPr>
          <a:lstStyle/>
          <a:p>
            <a:pPr eaLnBrk="1" hangingPunct="1"/>
            <a:r>
              <a:rPr lang="en-AU" dirty="0" smtClean="0">
                <a:ea typeface="ヒラギノ角ゴ Pro W3"/>
                <a:cs typeface="Arial" pitchFamily="34" charset="0"/>
              </a:rPr>
              <a:t>Focus of Prospecting</a:t>
            </a:r>
          </a:p>
        </p:txBody>
      </p:sp>
      <p:pic>
        <p:nvPicPr>
          <p:cNvPr id="3075" name="Picture 4" descr="CCZ Abundance Statistics.jpg"/>
          <p:cNvPicPr>
            <a:picLocks noChangeAspect="1" noChangeArrowheads="1"/>
          </p:cNvPicPr>
          <p:nvPr/>
        </p:nvPicPr>
        <p:blipFill>
          <a:blip r:embed="rId4" cstate="email"/>
          <a:srcRect/>
          <a:stretch>
            <a:fillRect/>
          </a:stretch>
        </p:blipFill>
        <p:spPr bwMode="auto">
          <a:xfrm>
            <a:off x="6131344" y="2053118"/>
            <a:ext cx="2163763" cy="120909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AU" dirty="0" smtClean="0">
                <a:latin typeface="Arial" pitchFamily="34" charset="0"/>
                <a:cs typeface="Arial" pitchFamily="34" charset="0"/>
              </a:rPr>
              <a:t>Why?  Longer Term – nobody sees a source</a:t>
            </a:r>
          </a:p>
        </p:txBody>
      </p:sp>
      <p:sp>
        <p:nvSpPr>
          <p:cNvPr id="53251" name="Content Placeholder 2"/>
          <p:cNvSpPr>
            <a:spLocks noGrp="1"/>
          </p:cNvSpPr>
          <p:nvPr>
            <p:ph idx="1"/>
          </p:nvPr>
        </p:nvSpPr>
        <p:spPr/>
        <p:txBody>
          <a:bodyPr/>
          <a:lstStyle/>
          <a:p>
            <a:endParaRPr lang="en-AU" smtClean="0">
              <a:latin typeface="Arial" pitchFamily="34" charset="0"/>
              <a:cs typeface="Arial" pitchFamily="34" charset="0"/>
            </a:endParaRPr>
          </a:p>
        </p:txBody>
      </p:sp>
      <p:pic>
        <p:nvPicPr>
          <p:cNvPr id="53252" name="Picture 2"/>
          <p:cNvPicPr>
            <a:picLocks noChangeAspect="1" noChangeArrowheads="1"/>
          </p:cNvPicPr>
          <p:nvPr/>
        </p:nvPicPr>
        <p:blipFill>
          <a:blip r:embed="rId2" cstate="email"/>
          <a:srcRect/>
          <a:stretch>
            <a:fillRect/>
          </a:stretch>
        </p:blipFill>
        <p:spPr bwMode="auto">
          <a:xfrm>
            <a:off x="558800" y="1290638"/>
            <a:ext cx="7888288" cy="51530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2"/>
          <p:cNvPicPr>
            <a:picLocks noChangeAspect="1" noChangeArrowheads="1"/>
          </p:cNvPicPr>
          <p:nvPr/>
        </p:nvPicPr>
        <p:blipFill>
          <a:blip r:embed="rId3" cstate="email"/>
          <a:srcRect/>
          <a:stretch>
            <a:fillRect/>
          </a:stretch>
        </p:blipFill>
        <p:spPr bwMode="auto">
          <a:xfrm>
            <a:off x="-1" y="1105434"/>
            <a:ext cx="9144001" cy="5528122"/>
          </a:xfrm>
          <a:prstGeom prst="rect">
            <a:avLst/>
          </a:prstGeom>
          <a:noFill/>
          <a:ln w="9525">
            <a:noFill/>
            <a:miter lim="800000"/>
            <a:headEnd/>
            <a:tailEnd/>
          </a:ln>
        </p:spPr>
      </p:pic>
      <p:sp>
        <p:nvSpPr>
          <p:cNvPr id="5" name="Content Placeholder 2"/>
          <p:cNvSpPr>
            <a:spLocks noGrp="1"/>
          </p:cNvSpPr>
          <p:nvPr>
            <p:ph idx="1"/>
          </p:nvPr>
        </p:nvSpPr>
        <p:spPr>
          <a:xfrm>
            <a:off x="149634" y="806166"/>
            <a:ext cx="3541222" cy="5403272"/>
          </a:xfrm>
        </p:spPr>
        <p:txBody>
          <a:bodyPr>
            <a:normAutofit/>
          </a:bodyPr>
          <a:lstStyle/>
          <a:p>
            <a:pPr>
              <a:buNone/>
            </a:pPr>
            <a:endParaRPr lang="en-AU" dirty="0" smtClean="0">
              <a:latin typeface="Arial" pitchFamily="34" charset="0"/>
              <a:cs typeface="Arial" pitchFamily="34" charset="0"/>
            </a:endParaRPr>
          </a:p>
          <a:p>
            <a:pPr>
              <a:buNone/>
            </a:pPr>
            <a:r>
              <a:rPr lang="en-AU" dirty="0" smtClean="0">
                <a:latin typeface="Arial" pitchFamily="34" charset="0"/>
                <a:cs typeface="Arial" pitchFamily="34" charset="0"/>
              </a:rPr>
              <a:t>1 Wind Turbine: </a:t>
            </a:r>
          </a:p>
          <a:p>
            <a:pPr lvl="1"/>
            <a:r>
              <a:rPr lang="en-AU" dirty="0" smtClean="0">
                <a:latin typeface="Arial" pitchFamily="34" charset="0"/>
                <a:cs typeface="Arial" pitchFamily="34" charset="0"/>
              </a:rPr>
              <a:t>500 kg of Ni </a:t>
            </a:r>
          </a:p>
          <a:p>
            <a:pPr lvl="1"/>
            <a:r>
              <a:rPr lang="en-AU" dirty="0" smtClean="0">
                <a:latin typeface="Arial" pitchFamily="34" charset="0"/>
                <a:cs typeface="Arial" pitchFamily="34" charset="0"/>
              </a:rPr>
              <a:t>1000 kg of Cu</a:t>
            </a:r>
          </a:p>
          <a:p>
            <a:pPr lvl="1"/>
            <a:endParaRPr lang="en-AU" dirty="0" smtClean="0">
              <a:latin typeface="Arial" pitchFamily="34" charset="0"/>
              <a:cs typeface="Arial" pitchFamily="34" charset="0"/>
            </a:endParaRPr>
          </a:p>
          <a:p>
            <a:pPr lvl="1"/>
            <a:endParaRPr lang="en-AU" dirty="0" smtClean="0">
              <a:latin typeface="Arial" pitchFamily="34" charset="0"/>
              <a:cs typeface="Arial" pitchFamily="34" charset="0"/>
            </a:endParaRPr>
          </a:p>
          <a:p>
            <a:pPr lvl="1"/>
            <a:endParaRPr lang="en-AU" dirty="0" smtClean="0">
              <a:latin typeface="Arial" pitchFamily="34" charset="0"/>
              <a:cs typeface="Arial" pitchFamily="34" charset="0"/>
            </a:endParaRPr>
          </a:p>
          <a:p>
            <a:pPr lvl="1"/>
            <a:endParaRPr lang="en-AU" dirty="0" smtClean="0">
              <a:latin typeface="Arial" pitchFamily="34" charset="0"/>
              <a:cs typeface="Arial" pitchFamily="34" charset="0"/>
            </a:endParaRPr>
          </a:p>
          <a:p>
            <a:pPr lvl="1"/>
            <a:endParaRPr lang="en-AU" dirty="0" smtClean="0">
              <a:latin typeface="Arial" pitchFamily="34" charset="0"/>
              <a:cs typeface="Arial" pitchFamily="34" charset="0"/>
            </a:endParaRPr>
          </a:p>
          <a:p>
            <a:pPr lvl="1"/>
            <a:endParaRPr lang="en-AU" dirty="0" smtClean="0">
              <a:latin typeface="Arial" pitchFamily="34" charset="0"/>
              <a:cs typeface="Arial" pitchFamily="34" charset="0"/>
            </a:endParaRPr>
          </a:p>
          <a:p>
            <a:pPr lvl="1">
              <a:buNone/>
            </a:pPr>
            <a:endParaRPr lang="en-AU" dirty="0" smtClean="0">
              <a:latin typeface="Arial" pitchFamily="34" charset="0"/>
              <a:cs typeface="Arial" pitchFamily="34" charset="0"/>
            </a:endParaRPr>
          </a:p>
          <a:p>
            <a:endParaRPr lang="en-AU" dirty="0" smtClean="0">
              <a:latin typeface="Arial" pitchFamily="34" charset="0"/>
              <a:cs typeface="Arial" pitchFamily="34" charset="0"/>
            </a:endParaRPr>
          </a:p>
          <a:p>
            <a:pPr>
              <a:buNone/>
            </a:pPr>
            <a:r>
              <a:rPr lang="en-AU" sz="2100" dirty="0" smtClean="0">
                <a:latin typeface="Arial" pitchFamily="34" charset="0"/>
                <a:cs typeface="Arial" pitchFamily="34" charset="0"/>
              </a:rPr>
              <a:t>     </a:t>
            </a:r>
          </a:p>
          <a:p>
            <a:endParaRPr lang="en-AU" dirty="0" smtClean="0">
              <a:latin typeface="Arial" pitchFamily="34" charset="0"/>
              <a:cs typeface="Arial" pitchFamily="34" charset="0"/>
            </a:endParaRPr>
          </a:p>
          <a:p>
            <a:pPr>
              <a:buNone/>
            </a:pPr>
            <a:endParaRPr lang="en-AU" dirty="0" smtClean="0">
              <a:latin typeface="Arial" pitchFamily="34" charset="0"/>
              <a:cs typeface="Arial" pitchFamily="34" charset="0"/>
            </a:endParaRPr>
          </a:p>
        </p:txBody>
      </p:sp>
      <p:sp>
        <p:nvSpPr>
          <p:cNvPr id="6" name="Title 1"/>
          <p:cNvSpPr>
            <a:spLocks noGrp="1"/>
          </p:cNvSpPr>
          <p:nvPr>
            <p:ph type="title"/>
          </p:nvPr>
        </p:nvSpPr>
        <p:spPr>
          <a:xfrm>
            <a:off x="457200" y="384158"/>
            <a:ext cx="8229600" cy="721276"/>
          </a:xfrm>
        </p:spPr>
        <p:txBody>
          <a:bodyPr rtlCol="0">
            <a:normAutofit/>
          </a:bodyPr>
          <a:lstStyle/>
          <a:p>
            <a:pPr fontAlgn="auto">
              <a:spcAft>
                <a:spcPts val="0"/>
              </a:spcAft>
              <a:defRPr/>
            </a:pPr>
            <a:r>
              <a:rPr lang="en-AU" dirty="0" smtClean="0">
                <a:ea typeface="+mj-ea"/>
              </a:rPr>
              <a:t>Minerals and Metals for a Green Economy</a:t>
            </a:r>
            <a:endParaRPr lang="en-AU" dirty="0">
              <a:ea typeface="+mj-ea"/>
            </a:endParaRPr>
          </a:p>
        </p:txBody>
      </p:sp>
      <p:sp>
        <p:nvSpPr>
          <p:cNvPr id="7" name="TextBox 6"/>
          <p:cNvSpPr txBox="1"/>
          <p:nvPr/>
        </p:nvSpPr>
        <p:spPr>
          <a:xfrm>
            <a:off x="244924" y="5150585"/>
            <a:ext cx="2182399" cy="1200329"/>
          </a:xfrm>
          <a:prstGeom prst="rect">
            <a:avLst/>
          </a:prstGeom>
          <a:noFill/>
        </p:spPr>
        <p:txBody>
          <a:bodyPr wrap="square" rtlCol="0">
            <a:spAutoFit/>
          </a:bodyPr>
          <a:lstStyle/>
          <a:p>
            <a:pPr>
              <a:buNone/>
            </a:pPr>
            <a:r>
              <a:rPr lang="en-AU" b="1" dirty="0" smtClean="0">
                <a:solidFill>
                  <a:schemeClr val="bg1"/>
                </a:solidFill>
                <a:latin typeface="Arial" pitchFamily="34" charset="0"/>
                <a:cs typeface="Arial" pitchFamily="34" charset="0"/>
              </a:rPr>
              <a:t>12x more Cu to create 1kw than conventional power generation</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6236</TotalTime>
  <Words>1473</Words>
  <Application>Microsoft Office PowerPoint</Application>
  <PresentationFormat>On-screen Show (4:3)</PresentationFormat>
  <Paragraphs>187</Paragraphs>
  <Slides>23</Slides>
  <Notes>11</Notes>
  <HiddenSlides>0</HiddenSlides>
  <MMClips>1</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25" baseType="lpstr">
      <vt:lpstr>Office Theme</vt:lpstr>
      <vt:lpstr>Worksheet</vt:lpstr>
      <vt:lpstr>Nautilus Minerals</vt:lpstr>
      <vt:lpstr>Disclaimer and Legal Notice</vt:lpstr>
      <vt:lpstr>Where in the World........</vt:lpstr>
      <vt:lpstr>Where in the World ........</vt:lpstr>
      <vt:lpstr>Who is Nautilus Minerals? – Nautilus’ Mission</vt:lpstr>
      <vt:lpstr>Seafloor Massive Sulphides (SMS)</vt:lpstr>
      <vt:lpstr>Focus of Prospecting</vt:lpstr>
      <vt:lpstr>Why?  Longer Term – nobody sees a source</vt:lpstr>
      <vt:lpstr>Minerals and Metals for a Green Economy</vt:lpstr>
      <vt:lpstr>Minerals and Metals for a Green Economy</vt:lpstr>
      <vt:lpstr>Slide 11</vt:lpstr>
      <vt:lpstr>Social License to Operate</vt:lpstr>
      <vt:lpstr>Precautionary Approach: Achieving Independence</vt:lpstr>
      <vt:lpstr>Studies (note this is not an exhaustive list)</vt:lpstr>
      <vt:lpstr>Seafloor Production System</vt:lpstr>
      <vt:lpstr>Solwara 1 Project Build - SPTs Taking Shape</vt:lpstr>
      <vt:lpstr>Potential Impacts (note: not to scale)</vt:lpstr>
      <vt:lpstr>Testable Propositions</vt:lpstr>
      <vt:lpstr>Testable Propositions</vt:lpstr>
      <vt:lpstr>Prospecting Success in the South west Pacific</vt:lpstr>
      <vt:lpstr>Areas of Operation in the Atlantic</vt:lpstr>
      <vt:lpstr>Tenement Applications - Azores</vt:lpstr>
      <vt:lpstr>Jonathan Lowe Vice President  Strategic Development and Exploration jjl@nautilusminerals.com  www.nautilusminerals.com www.cares.nautilusminerals.com </vt:lpstr>
    </vt:vector>
  </TitlesOfParts>
  <Company>Plum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Emily Taubert</dc:creator>
  <cp:lastModifiedBy>Jon Lowe</cp:lastModifiedBy>
  <cp:revision>422</cp:revision>
  <dcterms:created xsi:type="dcterms:W3CDTF">2011-07-13T06:46:31Z</dcterms:created>
  <dcterms:modified xsi:type="dcterms:W3CDTF">2013-05-03T07:30:37Z</dcterms:modified>
</cp:coreProperties>
</file>